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7" r:id="rId2"/>
    <p:sldId id="326" r:id="rId3"/>
    <p:sldId id="323" r:id="rId4"/>
    <p:sldId id="324" r:id="rId5"/>
    <p:sldId id="325" r:id="rId6"/>
    <p:sldId id="328" r:id="rId7"/>
    <p:sldId id="329" r:id="rId8"/>
    <p:sldId id="303" r:id="rId9"/>
    <p:sldId id="304" r:id="rId10"/>
    <p:sldId id="330" r:id="rId11"/>
    <p:sldId id="298" r:id="rId12"/>
    <p:sldId id="299" r:id="rId13"/>
    <p:sldId id="332" r:id="rId14"/>
    <p:sldId id="302" r:id="rId15"/>
    <p:sldId id="331" r:id="rId16"/>
    <p:sldId id="334" r:id="rId17"/>
    <p:sldId id="335" r:id="rId18"/>
    <p:sldId id="306" r:id="rId19"/>
    <p:sldId id="307" r:id="rId20"/>
    <p:sldId id="336" r:id="rId21"/>
    <p:sldId id="337" r:id="rId22"/>
    <p:sldId id="33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FF29"/>
    <a:srgbClr val="F4B183"/>
    <a:srgbClr val="996A3E"/>
    <a:srgbClr val="F29B60"/>
    <a:srgbClr val="F8CBAD"/>
    <a:srgbClr val="843C0C"/>
    <a:srgbClr val="6F482A"/>
    <a:srgbClr val="98664A"/>
    <a:srgbClr val="B8834B"/>
    <a:srgbClr val="FFCC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6400" autoAdjust="0"/>
  </p:normalViewPr>
  <p:slideViewPr>
    <p:cSldViewPr snapToGrid="0">
      <p:cViewPr varScale="1">
        <p:scale>
          <a:sx n="110" d="100"/>
          <a:sy n="110" d="100"/>
        </p:scale>
        <p:origin x="8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F48E3-AE31-46B8-99C1-829C104110A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A3A13-9262-4165-9513-CECD83A0D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96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403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232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CA3A13-9262-4165-9513-CECD83A0D8C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8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FFF32-B470-4383-B8C8-D057F836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B8487B-737F-4704-958C-CD8F795A0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27622-00D7-4093-A0E5-5C754659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AA39A-329A-4234-B834-0CED575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745A0E-B391-487A-90FD-A4E2ED2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77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B45FD-879C-4C05-9674-AF2CC9C7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DEB84A-293B-4137-B445-A7271DF1D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63670-1DFE-4B57-9C65-6F642CA7E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63C4-C6F4-43D6-9985-690F84EA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30CD73-9ADD-4161-BD89-D50A9BF6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6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ED6472-6553-4909-B7DD-6A771E1D9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629074-4D96-4BB1-B472-CA4647370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A7C5-478F-4B2D-9498-4CB54FD4E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98003B-DED4-405C-AA4D-FF5A20314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0488-E5A1-4E9F-B49C-1E42A81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6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3A3A63-E65F-4BC6-A17B-A8A1692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636260-5824-4706-A2BE-1C581C9D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F15A7-97ED-4B78-995C-E741DEAA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45F852-C35B-4370-8E26-4EDBD311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D926A0-5D2E-42A7-AE97-EE9239109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49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4B72F4-FD0A-41D4-AD99-BF45162C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CEFA-EBC4-4B54-9754-36C9E5409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85977A-7727-40BE-8FA4-17F90AF0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7EFBE5-BABE-4F88-8C6C-3429F207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EC9EF-3622-4C26-A92F-BAD8DFFA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99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60AC8-CC46-4753-9F0D-B80E009B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9AD6B-C3C7-40BF-A46B-154123368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69302C-4C45-4CB5-9B47-4D61ED2AF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0D3B0-B5FD-4F67-886F-C934172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963CB4-C60E-4D5A-8647-96D3ECFA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66A73-645D-4269-A4AD-00E13B2E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87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140FF-4868-473F-AF5C-3430F18D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6734B8-B676-426A-B279-2141C876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310DDE-512A-4128-BA7D-F12BF4B32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BBF46F-F092-4F6F-98AE-FAE052142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9DFDFE-A054-4F54-AB3A-D93431190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FEC3A17-523D-47B9-9BE1-2D0EFE430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21C166-F63C-4F94-A63B-A88E7F3E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25C2CB-CAFE-45A6-BE32-049B634F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56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1E05A-DF75-4CA6-A06F-604B179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F4B2D2-1286-48B6-837A-ED4498857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246251-5760-416B-AED2-4B5B903F9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0D2F5-79ED-4549-9A92-6FAABE9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70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94595E-636E-431E-929D-49E57C79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A9D4BD-53BD-4753-B46C-ACD63E65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B7B758-FE53-4747-84FB-E20FA054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5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5234E-3DD8-479C-ADA5-47E97AB18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6F650-A285-497E-B597-AA0B941D5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300762-7EE7-408E-BB18-599544CBA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2A282-4046-4E91-9F08-5141E7A2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2486B-EE28-49DF-8435-680E455F5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7D9BC-A482-4702-9D50-697AAF40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5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023AE-E4E1-4F92-9BB8-E0E3252D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F6DD09-DA11-467D-B2DC-4AF0D2017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EBB1B0-D4B3-4B9F-92E5-A7D673F903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48B215-B2B0-49B9-AD0C-0AF601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F91CCD-7896-4B02-BC44-11B98107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3C9513-90B2-4E23-96C3-1B8042A40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45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4CFDF1-6D4B-42EC-BA91-B73B4745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73856-8B14-4868-AD2C-22C5EE3E0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4DF56-BD73-4C77-9AA5-FD061B5B8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3D3BF-84EF-4F8A-9F24-44EBC5984044}" type="datetimeFigureOut">
              <a:rPr lang="ko-KR" altLang="en-US" smtClean="0"/>
              <a:t>2020-09-01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D7BDB-5CA5-4CA7-95C9-0333D8031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4E1287-7A8F-4E6F-9F20-1482233E2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0449-657F-4D67-B195-314086C3D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1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0.png"/><Relationship Id="rId18" Type="http://schemas.openxmlformats.org/officeDocument/2006/relationships/image" Target="../media/image42.gif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17" Type="http://schemas.openxmlformats.org/officeDocument/2006/relationships/image" Target="../media/image23.png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41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51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microsoft.com/office/2007/relationships/hdphoto" Target="../media/hdphoto2.wdp"/><Relationship Id="rId23" Type="http://schemas.openxmlformats.org/officeDocument/2006/relationships/image" Target="../media/image14.png"/><Relationship Id="rId10" Type="http://schemas.openxmlformats.org/officeDocument/2006/relationships/image" Target="../media/image38.png"/><Relationship Id="rId19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11.png"/><Relationship Id="rId14" Type="http://schemas.openxmlformats.org/officeDocument/2006/relationships/image" Target="../media/image52.png"/><Relationship Id="rId2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png"/><Relationship Id="rId18" Type="http://schemas.openxmlformats.org/officeDocument/2006/relationships/image" Target="../media/image43.png"/><Relationship Id="rId26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12.png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42.gif"/><Relationship Id="rId25" Type="http://schemas.openxmlformats.org/officeDocument/2006/relationships/image" Target="../media/image20.png"/><Relationship Id="rId2" Type="http://schemas.openxmlformats.org/officeDocument/2006/relationships/image" Target="../media/image32.png"/><Relationship Id="rId16" Type="http://schemas.openxmlformats.org/officeDocument/2006/relationships/image" Target="../media/image2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microsoft.com/office/2007/relationships/hdphoto" Target="../media/hdphoto1.wdp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23" Type="http://schemas.openxmlformats.org/officeDocument/2006/relationships/image" Target="../media/image14.png"/><Relationship Id="rId10" Type="http://schemas.openxmlformats.org/officeDocument/2006/relationships/image" Target="../media/image51.png"/><Relationship Id="rId19" Type="http://schemas.openxmlformats.org/officeDocument/2006/relationships/image" Target="../media/image53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microsoft.com/office/2007/relationships/hdphoto" Target="../media/hdphoto2.wdp"/><Relationship Id="rId2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8.png"/><Relationship Id="rId18" Type="http://schemas.openxmlformats.org/officeDocument/2006/relationships/image" Target="../media/image12.png"/><Relationship Id="rId26" Type="http://schemas.openxmlformats.org/officeDocument/2006/relationships/image" Target="../media/image46.png"/><Relationship Id="rId3" Type="http://schemas.openxmlformats.org/officeDocument/2006/relationships/image" Target="../media/image34.png"/><Relationship Id="rId21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57.png"/><Relationship Id="rId17" Type="http://schemas.openxmlformats.org/officeDocument/2006/relationships/image" Target="../media/image10.png"/><Relationship Id="rId25" Type="http://schemas.openxmlformats.org/officeDocument/2006/relationships/image" Target="../media/image53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microsoft.com/office/2007/relationships/hdphoto" Target="../media/hdphoto3.wdp"/><Relationship Id="rId24" Type="http://schemas.openxmlformats.org/officeDocument/2006/relationships/image" Target="../media/image20.png"/><Relationship Id="rId5" Type="http://schemas.openxmlformats.org/officeDocument/2006/relationships/image" Target="../media/image37.PNG"/><Relationship Id="rId15" Type="http://schemas.openxmlformats.org/officeDocument/2006/relationships/image" Target="../media/image42.gif"/><Relationship Id="rId23" Type="http://schemas.openxmlformats.org/officeDocument/2006/relationships/image" Target="../media/image45.png"/><Relationship Id="rId10" Type="http://schemas.openxmlformats.org/officeDocument/2006/relationships/image" Target="../media/image56.png"/><Relationship Id="rId19" Type="http://schemas.openxmlformats.org/officeDocument/2006/relationships/image" Target="../media/image13.png"/><Relationship Id="rId4" Type="http://schemas.openxmlformats.org/officeDocument/2006/relationships/image" Target="../media/image36.png"/><Relationship Id="rId9" Type="http://schemas.openxmlformats.org/officeDocument/2006/relationships/image" Target="../media/image55.png"/><Relationship Id="rId14" Type="http://schemas.openxmlformats.org/officeDocument/2006/relationships/image" Target="../media/image23.png"/><Relationship Id="rId22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.png"/><Relationship Id="rId5" Type="http://schemas.microsoft.com/office/2007/relationships/hdphoto" Target="../media/hdphoto3.wdp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26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1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42.gif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4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.wdp"/><Relationship Id="rId18" Type="http://schemas.openxmlformats.org/officeDocument/2006/relationships/image" Target="../media/image43.png"/><Relationship Id="rId3" Type="http://schemas.openxmlformats.org/officeDocument/2006/relationships/image" Target="../media/image11.png"/><Relationship Id="rId21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51.png"/><Relationship Id="rId17" Type="http://schemas.openxmlformats.org/officeDocument/2006/relationships/image" Target="../media/image41.png"/><Relationship Id="rId25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microsoft.com/office/2007/relationships/hdphoto" Target="../media/hdphoto2.wdp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14.png"/><Relationship Id="rId5" Type="http://schemas.openxmlformats.org/officeDocument/2006/relationships/image" Target="../media/image20.png"/><Relationship Id="rId15" Type="http://schemas.openxmlformats.org/officeDocument/2006/relationships/image" Target="../media/image52.png"/><Relationship Id="rId23" Type="http://schemas.openxmlformats.org/officeDocument/2006/relationships/image" Target="../media/image12.png"/><Relationship Id="rId10" Type="http://schemas.openxmlformats.org/officeDocument/2006/relationships/image" Target="../media/image37.PNG"/><Relationship Id="rId19" Type="http://schemas.openxmlformats.org/officeDocument/2006/relationships/image" Target="../media/image53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Relationship Id="rId2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6.png"/><Relationship Id="rId18" Type="http://schemas.openxmlformats.org/officeDocument/2006/relationships/image" Target="../media/image14.png"/><Relationship Id="rId3" Type="http://schemas.openxmlformats.org/officeDocument/2006/relationships/image" Target="../media/image32.png"/><Relationship Id="rId21" Type="http://schemas.openxmlformats.org/officeDocument/2006/relationships/image" Target="../media/image46.png"/><Relationship Id="rId7" Type="http://schemas.openxmlformats.org/officeDocument/2006/relationships/image" Target="../media/image57.png"/><Relationship Id="rId12" Type="http://schemas.openxmlformats.org/officeDocument/2006/relationships/image" Target="../media/image44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5" Type="http://schemas.openxmlformats.org/officeDocument/2006/relationships/image" Target="../media/image11.png"/><Relationship Id="rId10" Type="http://schemas.openxmlformats.org/officeDocument/2006/relationships/image" Target="../media/image42.gif"/><Relationship Id="rId19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23.png"/><Relationship Id="rId14" Type="http://schemas.openxmlformats.org/officeDocument/2006/relationships/image" Target="../media/image10.png"/><Relationship Id="rId2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44.png"/><Relationship Id="rId26" Type="http://schemas.openxmlformats.org/officeDocument/2006/relationships/image" Target="../media/image20.png"/><Relationship Id="rId3" Type="http://schemas.openxmlformats.org/officeDocument/2006/relationships/image" Target="../media/image69.png"/><Relationship Id="rId21" Type="http://schemas.openxmlformats.org/officeDocument/2006/relationships/image" Target="../media/image79.png"/><Relationship Id="rId7" Type="http://schemas.openxmlformats.org/officeDocument/2006/relationships/image" Target="../media/image33.png"/><Relationship Id="rId12" Type="http://schemas.openxmlformats.org/officeDocument/2006/relationships/image" Target="../media/image74.png"/><Relationship Id="rId17" Type="http://schemas.openxmlformats.org/officeDocument/2006/relationships/image" Target="../media/image57.png"/><Relationship Id="rId25" Type="http://schemas.openxmlformats.org/officeDocument/2006/relationships/image" Target="../media/image10.png"/><Relationship Id="rId2" Type="http://schemas.openxmlformats.org/officeDocument/2006/relationships/image" Target="../media/image68.png"/><Relationship Id="rId16" Type="http://schemas.openxmlformats.org/officeDocument/2006/relationships/image" Target="../media/image77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73.png"/><Relationship Id="rId24" Type="http://schemas.openxmlformats.org/officeDocument/2006/relationships/image" Target="../media/image14.png"/><Relationship Id="rId5" Type="http://schemas.openxmlformats.org/officeDocument/2006/relationships/image" Target="../media/image11.png"/><Relationship Id="rId15" Type="http://schemas.openxmlformats.org/officeDocument/2006/relationships/image" Target="../media/image55.png"/><Relationship Id="rId23" Type="http://schemas.openxmlformats.org/officeDocument/2006/relationships/image" Target="../media/image13.png"/><Relationship Id="rId28" Type="http://schemas.openxmlformats.org/officeDocument/2006/relationships/image" Target="../media/image42.gif"/><Relationship Id="rId10" Type="http://schemas.openxmlformats.org/officeDocument/2006/relationships/image" Target="../media/image72.png"/><Relationship Id="rId19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12.png"/><Relationship Id="rId27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.png"/><Relationship Id="rId18" Type="http://schemas.openxmlformats.org/officeDocument/2006/relationships/image" Target="../media/image63.png"/><Relationship Id="rId3" Type="http://schemas.openxmlformats.org/officeDocument/2006/relationships/image" Target="../media/image11.png"/><Relationship Id="rId21" Type="http://schemas.openxmlformats.org/officeDocument/2006/relationships/image" Target="../media/image42.gif"/><Relationship Id="rId7" Type="http://schemas.openxmlformats.org/officeDocument/2006/relationships/image" Target="../media/image80.png"/><Relationship Id="rId12" Type="http://schemas.openxmlformats.org/officeDocument/2006/relationships/image" Target="../media/image12.png"/><Relationship Id="rId17" Type="http://schemas.openxmlformats.org/officeDocument/2006/relationships/image" Target="../media/image71.png"/><Relationship Id="rId2" Type="http://schemas.openxmlformats.org/officeDocument/2006/relationships/image" Target="../media/image32.png"/><Relationship Id="rId16" Type="http://schemas.openxmlformats.org/officeDocument/2006/relationships/image" Target="../media/image2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82.png"/><Relationship Id="rId5" Type="http://schemas.openxmlformats.org/officeDocument/2006/relationships/image" Target="../media/image33.png"/><Relationship Id="rId15" Type="http://schemas.openxmlformats.org/officeDocument/2006/relationships/image" Target="../media/image10.png"/><Relationship Id="rId10" Type="http://schemas.openxmlformats.org/officeDocument/2006/relationships/image" Target="../media/image65.png"/><Relationship Id="rId19" Type="http://schemas.openxmlformats.org/officeDocument/2006/relationships/image" Target="../media/image83.png"/><Relationship Id="rId4" Type="http://schemas.openxmlformats.org/officeDocument/2006/relationships/image" Target="../media/image23.png"/><Relationship Id="rId9" Type="http://schemas.openxmlformats.org/officeDocument/2006/relationships/image" Target="../media/image44.png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5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9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7.png"/><Relationship Id="rId24" Type="http://schemas.openxmlformats.org/officeDocument/2006/relationships/image" Target="../media/image96.PNG"/><Relationship Id="rId5" Type="http://schemas.openxmlformats.org/officeDocument/2006/relationships/image" Target="../media/image57.png"/><Relationship Id="rId15" Type="http://schemas.openxmlformats.org/officeDocument/2006/relationships/image" Target="../media/image91.png"/><Relationship Id="rId23" Type="http://schemas.openxmlformats.org/officeDocument/2006/relationships/image" Target="../media/image95.png"/><Relationship Id="rId10" Type="http://schemas.openxmlformats.org/officeDocument/2006/relationships/image" Target="../media/image86.png"/><Relationship Id="rId19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98.png"/><Relationship Id="rId18" Type="http://schemas.openxmlformats.org/officeDocument/2006/relationships/image" Target="../media/image12.png"/><Relationship Id="rId3" Type="http://schemas.openxmlformats.org/officeDocument/2006/relationships/image" Target="../media/image33.png"/><Relationship Id="rId21" Type="http://schemas.openxmlformats.org/officeDocument/2006/relationships/image" Target="../media/image100.png"/><Relationship Id="rId7" Type="http://schemas.openxmlformats.org/officeDocument/2006/relationships/image" Target="../media/image55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87.png"/><Relationship Id="rId5" Type="http://schemas.openxmlformats.org/officeDocument/2006/relationships/image" Target="../media/image57.png"/><Relationship Id="rId15" Type="http://schemas.openxmlformats.org/officeDocument/2006/relationships/image" Target="../media/image91.png"/><Relationship Id="rId23" Type="http://schemas.openxmlformats.org/officeDocument/2006/relationships/image" Target="../media/image96.PNG"/><Relationship Id="rId10" Type="http://schemas.openxmlformats.org/officeDocument/2006/relationships/image" Target="../media/image86.png"/><Relationship Id="rId19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85.png"/><Relationship Id="rId14" Type="http://schemas.openxmlformats.org/officeDocument/2006/relationships/image" Target="../media/image99.png"/><Relationship Id="rId22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gif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gif"/><Relationship Id="rId12" Type="http://schemas.openxmlformats.org/officeDocument/2006/relationships/image" Target="../media/image29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gif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16.png"/><Relationship Id="rId3" Type="http://schemas.openxmlformats.org/officeDocument/2006/relationships/image" Target="../media/image33.png"/><Relationship Id="rId21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10.png"/><Relationship Id="rId25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15" Type="http://schemas.openxmlformats.org/officeDocument/2006/relationships/image" Target="../media/image27.gif"/><Relationship Id="rId23" Type="http://schemas.openxmlformats.org/officeDocument/2006/relationships/image" Target="../media/image20.png"/><Relationship Id="rId10" Type="http://schemas.openxmlformats.org/officeDocument/2006/relationships/image" Target="../media/image39.png"/><Relationship Id="rId19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2.gif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12.png"/><Relationship Id="rId26" Type="http://schemas.openxmlformats.org/officeDocument/2006/relationships/image" Target="../media/image49.gif"/><Relationship Id="rId3" Type="http://schemas.openxmlformats.org/officeDocument/2006/relationships/image" Target="../media/image32.png"/><Relationship Id="rId21" Type="http://schemas.openxmlformats.org/officeDocument/2006/relationships/image" Target="../media/image44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5" Type="http://schemas.openxmlformats.org/officeDocument/2006/relationships/image" Target="../media/image48.gif"/><Relationship Id="rId2" Type="http://schemas.openxmlformats.org/officeDocument/2006/relationships/image" Target="../media/image47.gif"/><Relationship Id="rId16" Type="http://schemas.openxmlformats.org/officeDocument/2006/relationships/image" Target="../media/image27.gif"/><Relationship Id="rId20" Type="http://schemas.openxmlformats.org/officeDocument/2006/relationships/image" Target="../media/image14.png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24" Type="http://schemas.openxmlformats.org/officeDocument/2006/relationships/image" Target="../media/image25.gif"/><Relationship Id="rId5" Type="http://schemas.openxmlformats.org/officeDocument/2006/relationships/image" Target="../media/image34.png"/><Relationship Id="rId15" Type="http://schemas.openxmlformats.org/officeDocument/2006/relationships/image" Target="../media/image42.gif"/><Relationship Id="rId23" Type="http://schemas.openxmlformats.org/officeDocument/2006/relationships/image" Target="../media/image29.gif"/><Relationship Id="rId28" Type="http://schemas.openxmlformats.org/officeDocument/2006/relationships/image" Target="../media/image46.png"/><Relationship Id="rId10" Type="http://schemas.openxmlformats.org/officeDocument/2006/relationships/image" Target="../media/image38.png"/><Relationship Id="rId19" Type="http://schemas.openxmlformats.org/officeDocument/2006/relationships/image" Target="../media/image13.png"/><Relationship Id="rId31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11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Relationship Id="rId27" Type="http://schemas.openxmlformats.org/officeDocument/2006/relationships/image" Target="../media/image50.gif"/><Relationship Id="rId3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97CAC-92D9-4E3E-9A32-F36C990B2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4988"/>
            <a:ext cx="9144000" cy="1624012"/>
          </a:xfrm>
        </p:spPr>
        <p:txBody>
          <a:bodyPr>
            <a:normAutofit fontScale="90000"/>
          </a:bodyPr>
          <a:lstStyle/>
          <a:p>
            <a:r>
              <a:rPr lang="ko-KR" altLang="en-US" b="1" dirty="0"/>
              <a:t>만약 내가 삼국지</a:t>
            </a:r>
            <a:br>
              <a:rPr lang="en-US" altLang="ko-KR" b="1" dirty="0"/>
            </a:br>
            <a:r>
              <a:rPr lang="ko-KR" altLang="en-US" b="1" dirty="0"/>
              <a:t>장수라면</a:t>
            </a:r>
          </a:p>
        </p:txBody>
      </p:sp>
    </p:spTree>
    <p:extLst>
      <p:ext uri="{BB962C8B-B14F-4D97-AF65-F5344CB8AC3E}">
        <p14:creationId xmlns:p14="http://schemas.microsoft.com/office/powerpoint/2010/main" val="1449894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8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63" name="그림 16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" name="그림 16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2" name="그림 171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6" name="그림 17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211" name="그림 210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12" name="그림 211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0" name="그룹 9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387" name="그림 38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8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94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39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0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02" name="TextBox 40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03" name="그림 40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11" cstate="hq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406" name="그림 405"/>
          <p:cNvPicPr>
            <a:picLocks noChangeAspect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788267"/>
            <a:ext cx="558343" cy="611445"/>
          </a:xfrm>
          <a:prstGeom prst="rect">
            <a:avLst/>
          </a:prstGeom>
          <a:noFill/>
        </p:spPr>
      </p:pic>
      <p:pic>
        <p:nvPicPr>
          <p:cNvPr id="407" name="그림 4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40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" name="그림 40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80581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411" name="TextBox 410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382100"/>
            <a:ext cx="928313" cy="669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7012"/>
            <a:ext cx="137295" cy="127934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24933"/>
            <a:ext cx="137295" cy="127934"/>
          </a:xfrm>
          <a:prstGeom prst="rect">
            <a:avLst/>
          </a:prstGeom>
        </p:spPr>
      </p:pic>
      <p:pic>
        <p:nvPicPr>
          <p:cNvPr id="272" name="그림 27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50620"/>
            <a:ext cx="137295" cy="127934"/>
          </a:xfrm>
          <a:prstGeom prst="rect">
            <a:avLst/>
          </a:prstGeom>
        </p:spPr>
      </p:pic>
      <p:pic>
        <p:nvPicPr>
          <p:cNvPr id="273" name="그림 27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51378"/>
            <a:ext cx="137295" cy="127934"/>
          </a:xfrm>
          <a:prstGeom prst="rect">
            <a:avLst/>
          </a:prstGeom>
        </p:spPr>
      </p:pic>
      <p:pic>
        <p:nvPicPr>
          <p:cNvPr id="287" name="그림 28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854830"/>
            <a:ext cx="230045" cy="302910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868838"/>
            <a:ext cx="230045" cy="30291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374" name="TextBox 37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0" name="그림 249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225592"/>
            <a:ext cx="3022054" cy="413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sp>
        <p:nvSpPr>
          <p:cNvPr id="233" name="직사각형 23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4" name="직선 연결선 23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시안</a:t>
            </a: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54833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</a:t>
            </a:r>
            <a:r>
              <a:rPr lang="en-US" altLang="ko-KR" sz="1400" dirty="0"/>
              <a:t> </a:t>
            </a:r>
            <a:r>
              <a:rPr lang="ko-KR" altLang="en-US" sz="1200" dirty="0"/>
              <a:t>화면 상단에는 </a:t>
            </a:r>
            <a:r>
              <a:rPr lang="en-US" altLang="ko-KR" sz="1200" dirty="0"/>
              <a:t>GNB </a:t>
            </a:r>
            <a:r>
              <a:rPr lang="ko-KR" altLang="en-US" sz="1200" dirty="0"/>
              <a:t>및 전투 화면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200" dirty="0"/>
              <a:t>화면 중앙에는 선택된 메뉴의 대한 내용을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en-US" altLang="ko-KR" sz="1400" dirty="0"/>
              <a:t> </a:t>
            </a:r>
            <a:r>
              <a:rPr lang="ko-KR" altLang="en-US" sz="1200" dirty="0"/>
              <a:t>하단 메뉴 영역은 훈련</a:t>
            </a:r>
            <a:r>
              <a:rPr lang="en-US" altLang="ko-KR" sz="1200" dirty="0"/>
              <a:t>, </a:t>
            </a:r>
            <a:r>
              <a:rPr lang="ko-KR" altLang="en-US" sz="1200" dirty="0"/>
              <a:t>무기</a:t>
            </a:r>
            <a:r>
              <a:rPr lang="en-US" altLang="ko-KR" sz="1200" dirty="0"/>
              <a:t>, </a:t>
            </a:r>
            <a:r>
              <a:rPr lang="ko-KR" altLang="en-US" sz="1200" dirty="0"/>
              <a:t>보물</a:t>
            </a:r>
            <a:r>
              <a:rPr lang="en-US" altLang="ko-KR" sz="1200" dirty="0"/>
              <a:t>, </a:t>
            </a:r>
            <a:r>
              <a:rPr lang="ko-KR" altLang="en-US" sz="1200" dirty="0"/>
              <a:t>상점</a:t>
            </a:r>
            <a:r>
              <a:rPr lang="en-US" altLang="ko-KR" sz="1200" dirty="0"/>
              <a:t>, </a:t>
            </a:r>
            <a:r>
              <a:rPr lang="ko-KR" altLang="en-US" sz="1200" dirty="0"/>
              <a:t>수색 순서대로 나열</a:t>
            </a:r>
            <a:r>
              <a:rPr lang="en-US" altLang="ko-KR" sz="1200" dirty="0"/>
              <a:t> (</a:t>
            </a:r>
            <a:r>
              <a:rPr lang="ko-KR" altLang="en-US" sz="1200" dirty="0"/>
              <a:t>기본 메뉴는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훈련</a:t>
            </a:r>
            <a:r>
              <a:rPr lang="en-US" altLang="ko-KR" sz="1200" b="1" dirty="0"/>
              <a:t>]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보물</a:t>
            </a:r>
            <a:r>
              <a:rPr lang="en-US" altLang="ko-KR" sz="1200" b="1" dirty="0"/>
              <a:t>]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[</a:t>
            </a:r>
            <a:r>
              <a:rPr lang="ko-KR" altLang="en-US" sz="1200" b="1" dirty="0"/>
              <a:t>수색</a:t>
            </a:r>
            <a:r>
              <a:rPr lang="en-US" altLang="ko-KR" sz="1200" b="1" dirty="0"/>
              <a:t>]</a:t>
            </a:r>
            <a:r>
              <a:rPr lang="ko-KR" altLang="en-US" sz="1200" dirty="0"/>
              <a:t>은 기본적으로 해금 되어있지 않으며 해금 하기 전까지 메뉴 선택이 불가능</a:t>
            </a:r>
            <a:endParaRPr lang="en-US" altLang="ko-KR" sz="12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5516" y="262730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1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67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6426" y="982594"/>
            <a:ext cx="35455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화면 상단에는 </a:t>
            </a:r>
            <a:r>
              <a:rPr lang="en-US" altLang="ko-KR" sz="1400" b="1" dirty="0">
                <a:solidFill>
                  <a:srgbClr val="FF0000"/>
                </a:solidFill>
              </a:rPr>
              <a:t>GNB </a:t>
            </a:r>
            <a:r>
              <a:rPr lang="ko-KR" altLang="en-US" sz="1400" b="1" dirty="0">
                <a:solidFill>
                  <a:srgbClr val="FF0000"/>
                </a:solidFill>
              </a:rPr>
              <a:t>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플레이어의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화면에 보이는 캐릭터가 기본 캐릭터</a:t>
            </a:r>
            <a:endParaRPr lang="en-US" altLang="ko-KR" sz="1200" dirty="0"/>
          </a:p>
          <a:p>
            <a:r>
              <a:rPr lang="ko-KR" altLang="en-US" sz="1200" dirty="0"/>
              <a:t>기본 무기인 </a:t>
            </a:r>
            <a:r>
              <a:rPr lang="ko-KR" altLang="en-US" sz="1200" b="1" dirty="0"/>
              <a:t>나무막대기</a:t>
            </a:r>
            <a:r>
              <a:rPr lang="ko-KR" altLang="en-US" sz="1200" dirty="0"/>
              <a:t>를 착용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 모션 출력</a:t>
            </a:r>
            <a:endParaRPr lang="en-US" altLang="ko-KR" sz="1200" dirty="0"/>
          </a:p>
          <a:p>
            <a:r>
              <a:rPr lang="ko-KR" altLang="en-US" sz="1200" dirty="0"/>
              <a:t>보스 몬스터인 경우 이동</a:t>
            </a:r>
            <a:r>
              <a:rPr lang="en-US" altLang="ko-KR" sz="1200" dirty="0"/>
              <a:t>, </a:t>
            </a:r>
            <a:r>
              <a:rPr lang="ko-KR" altLang="en-US" sz="1200" dirty="0"/>
              <a:t>피격</a:t>
            </a:r>
            <a:r>
              <a:rPr lang="en-US" altLang="ko-KR" sz="1200" dirty="0"/>
              <a:t>, </a:t>
            </a:r>
            <a:r>
              <a:rPr lang="ko-KR" altLang="en-US" sz="1200" dirty="0"/>
              <a:t>처치</a:t>
            </a:r>
            <a:r>
              <a:rPr lang="en-US" altLang="ko-KR" sz="1200" dirty="0"/>
              <a:t>, </a:t>
            </a:r>
            <a:r>
              <a:rPr lang="ko-KR" altLang="en-US" sz="1200" b="1" dirty="0"/>
              <a:t>공격</a:t>
            </a:r>
            <a:r>
              <a:rPr lang="ko-KR" altLang="en-US" sz="1200" dirty="0"/>
              <a:t> 모션 출력</a:t>
            </a:r>
            <a:endParaRPr lang="en-US" altLang="ko-KR" sz="120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714320" y="2050861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551961" y="137136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49139" y="1366322"/>
            <a:ext cx="3030104" cy="2320958"/>
          </a:xfrm>
          <a:prstGeom prst="rect">
            <a:avLst/>
          </a:prstGeom>
        </p:spPr>
      </p:pic>
      <p:pic>
        <p:nvPicPr>
          <p:cNvPr id="115" name="그림 114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7" y="3801210"/>
            <a:ext cx="2744240" cy="2307919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842011" y="39752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842010" y="448224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842010" y="501321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9" name="그림 118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3971544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275035" y="3967389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21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70327" y="426171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01644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334866" y="404252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842011" y="44907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6" name="그림 12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0" y="448708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275035" y="4482927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8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370327" y="477725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453198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334866" y="455806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842010" y="50140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842011" y="50225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275035" y="501468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35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370327" y="53090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06373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334866" y="508982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842010" y="55268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275035" y="552757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370327" y="582189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5112" y="557662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334866" y="560271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45" name="그림 144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10" y="5018047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6" name="그림 145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1" y="5533932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56" y="1425108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024880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07810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70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4534741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458796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7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060212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113436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7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883765" y="557169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05617" y="5624915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79" name="그림 17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16" y="6091709"/>
            <a:ext cx="570365" cy="611445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508" y="6091709"/>
            <a:ext cx="597988" cy="611445"/>
          </a:xfrm>
          <a:prstGeom prst="rect">
            <a:avLst/>
          </a:prstGeom>
          <a:noFill/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52" y="6091709"/>
            <a:ext cx="545050" cy="611445"/>
          </a:xfrm>
          <a:prstGeom prst="rect">
            <a:avLst/>
          </a:prstGeom>
          <a:noFill/>
        </p:spPr>
      </p:pic>
      <p:pic>
        <p:nvPicPr>
          <p:cNvPr id="182" name="그림 181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17" y="6091709"/>
            <a:ext cx="558343" cy="611445"/>
          </a:xfrm>
          <a:prstGeom prst="rect">
            <a:avLst/>
          </a:prstGeom>
          <a:noFill/>
        </p:spPr>
      </p:pic>
      <p:pic>
        <p:nvPicPr>
          <p:cNvPr id="183" name="그림 18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0" y="6091709"/>
            <a:ext cx="640535" cy="611445"/>
          </a:xfrm>
          <a:prstGeom prst="rect">
            <a:avLst/>
          </a:prstGeom>
          <a:noFill/>
        </p:spPr>
      </p:pic>
      <p:sp>
        <p:nvSpPr>
          <p:cNvPr id="184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276356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386307" y="4790916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5" y="2310192"/>
            <a:ext cx="1412349" cy="1412349"/>
          </a:xfrm>
          <a:prstGeom prst="rect">
            <a:avLst/>
          </a:prstGeom>
        </p:spPr>
      </p:pic>
      <p:sp>
        <p:nvSpPr>
          <p:cNvPr id="187" name="TextBox 186"/>
          <p:cNvSpPr txBox="1"/>
          <p:nvPr/>
        </p:nvSpPr>
        <p:spPr>
          <a:xfrm>
            <a:off x="1305747" y="4216406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1305747" y="4729425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91" name="그림 19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89" y="2685542"/>
            <a:ext cx="928313" cy="669054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112883"/>
            <a:ext cx="137295" cy="127934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4630804"/>
            <a:ext cx="137295" cy="127934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156491"/>
            <a:ext cx="137295" cy="127934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3" y="5657249"/>
            <a:ext cx="137295" cy="127934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859" y="6170005"/>
            <a:ext cx="230045" cy="30291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86" y="6170005"/>
            <a:ext cx="230045" cy="3029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27060" y="1617720"/>
            <a:ext cx="998634" cy="384859"/>
            <a:chOff x="1627060" y="1428092"/>
            <a:chExt cx="998634" cy="384859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060" y="1428092"/>
              <a:ext cx="998634" cy="384859"/>
            </a:xfrm>
            <a:prstGeom prst="rect">
              <a:avLst/>
            </a:prstGeom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680762" y="1491823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639164" y="1479217"/>
            <a:ext cx="561776" cy="788344"/>
            <a:chOff x="430398" y="1158939"/>
            <a:chExt cx="561776" cy="788344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47" name="그림 14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6" name="그림 235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20" y="3529268"/>
            <a:ext cx="3044029" cy="413394"/>
          </a:xfrm>
          <a:prstGeom prst="rect">
            <a:avLst/>
          </a:prstGeom>
        </p:spPr>
      </p:pic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50292" y="3624653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9" name="직선 연결선 188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754" y="1393073"/>
            <a:ext cx="1329246" cy="270929"/>
          </a:xfrm>
          <a:prstGeom prst="rect">
            <a:avLst/>
          </a:prstGeom>
        </p:spPr>
      </p:pic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546245" y="1391647"/>
            <a:ext cx="3027281" cy="94270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51128" y="1685435"/>
            <a:ext cx="7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GNB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1305747" y="2603568"/>
            <a:ext cx="761296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204216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96" name="직사각형 195"/>
          <p:cNvSpPr/>
          <p:nvPr/>
        </p:nvSpPr>
        <p:spPr>
          <a:xfrm>
            <a:off x="543288" y="1369595"/>
            <a:ext cx="3033196" cy="954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25885" y="1267272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261" name="직사각형 260"/>
          <p:cNvSpPr/>
          <p:nvPr/>
        </p:nvSpPr>
        <p:spPr>
          <a:xfrm>
            <a:off x="2357376" y="2603568"/>
            <a:ext cx="944680" cy="8648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270723" y="2498693"/>
            <a:ext cx="221330" cy="221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264" name="그림 26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688211" y="2929197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8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직사각형 101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업그레이드 비용</a:t>
            </a:r>
            <a:r>
              <a:rPr lang="en-US" altLang="ko-KR" sz="1200" dirty="0"/>
              <a:t>, 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획득 식량 등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</a:t>
            </a:r>
            <a:r>
              <a:rPr lang="ko-KR" altLang="en-US" sz="1400" b="1" dirty="0">
                <a:solidFill>
                  <a:schemeClr val="accent1"/>
                </a:solidFill>
              </a:rPr>
              <a:t>메뉴 탭 버튼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현재 </a:t>
            </a:r>
            <a:r>
              <a:rPr lang="en-US" altLang="ko-KR" sz="1200" dirty="0"/>
              <a:t>[</a:t>
            </a:r>
            <a:r>
              <a:rPr lang="ko-KR" altLang="en-US" sz="1200" dirty="0"/>
              <a:t>훈련</a:t>
            </a:r>
            <a:r>
              <a:rPr lang="en-US" altLang="ko-KR" sz="1200" dirty="0"/>
              <a:t>] </a:t>
            </a:r>
            <a:r>
              <a:rPr lang="ko-KR" altLang="en-US" sz="1200" dirty="0"/>
              <a:t>부분 내용이 보기 전환되어 각 메뉴에 해당하는 내용으로 변환됨</a:t>
            </a:r>
            <a:endParaRPr lang="en-US" altLang="ko-KR" sz="12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미션 썸네일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미션의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100)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미션 진행 시간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시간이 다 지날 시 </a:t>
            </a:r>
            <a:r>
              <a:rPr lang="en-US" altLang="ko-KR" sz="1200" b="1" dirty="0"/>
              <a:t>4) </a:t>
            </a:r>
            <a:r>
              <a:rPr lang="ko-KR" altLang="en-US" sz="1200" dirty="0"/>
              <a:t>만큼 식량 획득</a:t>
            </a:r>
            <a:endParaRPr lang="en-US" altLang="ko-KR" sz="1200" dirty="0"/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미션 완료 후 얻는 식량의 양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</a:rPr>
              <a:t>미션을 레벨 업 하는데 필요한 금액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900" b="1" dirty="0"/>
              <a:t>공통 버튼 표기 규칙 및 팝업 규칙을 따름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다음페이지 참조</a:t>
            </a:r>
            <a:r>
              <a:rPr lang="en-US" altLang="ko-KR" sz="900" dirty="0"/>
              <a:t>)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4A894E-E4D7-4E22-BF3D-697E291FEDB0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0DAA126-C657-4AAC-A950-173E3C960A74}"/>
              </a:ext>
            </a:extLst>
          </p:cNvPr>
          <p:cNvSpPr/>
          <p:nvPr/>
        </p:nvSpPr>
        <p:spPr>
          <a:xfrm>
            <a:off x="1017650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0B6984B8-DE95-43CC-B3C5-37A7E8CC7899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2" name="그림 131" descr="그리기이(가) 표시된 사진&#10;&#10;자동 생성된 설명">
            <a:extLst>
              <a:ext uri="{FF2B5EF4-FFF2-40B4-BE49-F238E27FC236}">
                <a16:creationId xmlns:a16="http://schemas.microsoft.com/office/drawing/2014/main" id="{E28B6043-230A-4036-AEDA-6A8A3CB7E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17" y="3497768"/>
            <a:ext cx="2744240" cy="2307919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82BCDC4-DB11-469A-9F40-F29D9FF03073}"/>
              </a:ext>
            </a:extLst>
          </p:cNvPr>
          <p:cNvSpPr/>
          <p:nvPr/>
        </p:nvSpPr>
        <p:spPr>
          <a:xfrm>
            <a:off x="1145341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9B87EEC7-B54A-4C55-A289-AE3283161662}"/>
              </a:ext>
            </a:extLst>
          </p:cNvPr>
          <p:cNvSpPr/>
          <p:nvPr/>
        </p:nvSpPr>
        <p:spPr>
          <a:xfrm>
            <a:off x="1145340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FB6DB62-505C-48F2-8BFC-5CD7BAA420BE}"/>
              </a:ext>
            </a:extLst>
          </p:cNvPr>
          <p:cNvSpPr/>
          <p:nvPr/>
        </p:nvSpPr>
        <p:spPr>
          <a:xfrm>
            <a:off x="1145340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E533EFCE-7EA3-42A4-81C1-FF159C45C9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53995215-1E61-4711-9AFD-8FE95973FECE}"/>
              </a:ext>
            </a:extLst>
          </p:cNvPr>
          <p:cNvSpPr txBox="1"/>
          <p:nvPr/>
        </p:nvSpPr>
        <p:spPr>
          <a:xfrm>
            <a:off x="1578365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308FA92-27F1-4116-910B-A2DF4F2A0B37}"/>
              </a:ext>
            </a:extLst>
          </p:cNvPr>
          <p:cNvSpPr/>
          <p:nvPr/>
        </p:nvSpPr>
        <p:spPr>
          <a:xfrm>
            <a:off x="1673657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419A7BF-5230-4E22-A60C-E80070437BC7}"/>
              </a:ext>
            </a:extLst>
          </p:cNvPr>
          <p:cNvSpPr/>
          <p:nvPr/>
        </p:nvSpPr>
        <p:spPr>
          <a:xfrm>
            <a:off x="2638196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863406F-072F-492B-B206-04E8DCC0CAFF}"/>
              </a:ext>
            </a:extLst>
          </p:cNvPr>
          <p:cNvSpPr/>
          <p:nvPr/>
        </p:nvSpPr>
        <p:spPr>
          <a:xfrm>
            <a:off x="1145341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397D6E12-35ED-413C-92F7-AB725F919DB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30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790752A6-BE1C-4607-B67F-039BFD3A3F43}"/>
              </a:ext>
            </a:extLst>
          </p:cNvPr>
          <p:cNvSpPr txBox="1"/>
          <p:nvPr/>
        </p:nvSpPr>
        <p:spPr>
          <a:xfrm>
            <a:off x="1578365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94AD0467-9F5C-4FF4-95F8-E4316314AB57}"/>
              </a:ext>
            </a:extLst>
          </p:cNvPr>
          <p:cNvSpPr/>
          <p:nvPr/>
        </p:nvSpPr>
        <p:spPr>
          <a:xfrm>
            <a:off x="1673657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3F8878E4-842A-4D7C-859B-772FC6D47EF2}"/>
              </a:ext>
            </a:extLst>
          </p:cNvPr>
          <p:cNvSpPr/>
          <p:nvPr/>
        </p:nvSpPr>
        <p:spPr>
          <a:xfrm>
            <a:off x="2638196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300</a:t>
            </a:r>
            <a:endParaRPr lang="ko-KR" altLang="en-US" sz="100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409168B-57ED-44F8-AEFA-EE7D1A87C962}"/>
              </a:ext>
            </a:extLst>
          </p:cNvPr>
          <p:cNvSpPr/>
          <p:nvPr/>
        </p:nvSpPr>
        <p:spPr>
          <a:xfrm>
            <a:off x="3183405" y="4235195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B6B789-18CF-4A6E-A76B-15C46730AD48}"/>
              </a:ext>
            </a:extLst>
          </p:cNvPr>
          <p:cNvSpPr/>
          <p:nvPr/>
        </p:nvSpPr>
        <p:spPr>
          <a:xfrm>
            <a:off x="1145340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82C365E6-2A4F-4704-8A5B-99F6C096A9D5}"/>
              </a:ext>
            </a:extLst>
          </p:cNvPr>
          <p:cNvSpPr/>
          <p:nvPr/>
        </p:nvSpPr>
        <p:spPr>
          <a:xfrm>
            <a:off x="1145341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0E4BF5-16FE-49A2-A6D5-2A30577A8C1B}"/>
              </a:ext>
            </a:extLst>
          </p:cNvPr>
          <p:cNvSpPr txBox="1"/>
          <p:nvPr/>
        </p:nvSpPr>
        <p:spPr>
          <a:xfrm>
            <a:off x="1578365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EAF61-0F97-4BAD-95AF-376248F9C9C3}"/>
              </a:ext>
            </a:extLst>
          </p:cNvPr>
          <p:cNvSpPr/>
          <p:nvPr/>
        </p:nvSpPr>
        <p:spPr>
          <a:xfrm>
            <a:off x="1673657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6C3591E4-171B-4131-B836-CA6673D62EF1}"/>
              </a:ext>
            </a:extLst>
          </p:cNvPr>
          <p:cNvSpPr/>
          <p:nvPr/>
        </p:nvSpPr>
        <p:spPr>
          <a:xfrm>
            <a:off x="2638196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450</a:t>
            </a:r>
            <a:endParaRPr lang="ko-KR" altLang="en-US" sz="100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76E0DA26-3732-4BD2-A638-82B937630958}"/>
              </a:ext>
            </a:extLst>
          </p:cNvPr>
          <p:cNvSpPr/>
          <p:nvPr/>
        </p:nvSpPr>
        <p:spPr>
          <a:xfrm>
            <a:off x="3183405" y="4766951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E8AEFEDA-3B46-446D-A8D1-143D462959E7}"/>
              </a:ext>
            </a:extLst>
          </p:cNvPr>
          <p:cNvSpPr/>
          <p:nvPr/>
        </p:nvSpPr>
        <p:spPr>
          <a:xfrm>
            <a:off x="1145340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8EF8C3-8925-4964-82BE-FA3A24725192}"/>
              </a:ext>
            </a:extLst>
          </p:cNvPr>
          <p:cNvSpPr txBox="1"/>
          <p:nvPr/>
        </p:nvSpPr>
        <p:spPr>
          <a:xfrm>
            <a:off x="1578365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AB7130C-A028-4AEF-ACE5-31CE8F520654}"/>
              </a:ext>
            </a:extLst>
          </p:cNvPr>
          <p:cNvSpPr/>
          <p:nvPr/>
        </p:nvSpPr>
        <p:spPr>
          <a:xfrm>
            <a:off x="1673657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A7E8B8E5-F16D-4D79-9992-ADABB57691CB}"/>
              </a:ext>
            </a:extLst>
          </p:cNvPr>
          <p:cNvSpPr/>
          <p:nvPr/>
        </p:nvSpPr>
        <p:spPr>
          <a:xfrm>
            <a:off x="2638196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900</a:t>
            </a:r>
            <a:endParaRPr lang="ko-KR" altLang="en-US" sz="100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C2E05B-DCA5-4767-A2B8-97467E6D3012}"/>
              </a:ext>
            </a:extLst>
          </p:cNvPr>
          <p:cNvSpPr/>
          <p:nvPr/>
        </p:nvSpPr>
        <p:spPr>
          <a:xfrm>
            <a:off x="3183405" y="5279843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180" name="그림 179" descr="그리기이(가) 표시된 사진&#10;&#10;자동 생성된 설명">
            <a:extLst>
              <a:ext uri="{FF2B5EF4-FFF2-40B4-BE49-F238E27FC236}">
                <a16:creationId xmlns:a16="http://schemas.microsoft.com/office/drawing/2014/main" id="{0A4E29B2-A77B-4397-8413-354FF58D5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40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81" name="그림 180" descr="별, 하늘이(가) 표시된 사진&#10;&#10;자동 생성된 설명">
            <a:extLst>
              <a:ext uri="{FF2B5EF4-FFF2-40B4-BE49-F238E27FC236}">
                <a16:creationId xmlns:a16="http://schemas.microsoft.com/office/drawing/2014/main" id="{3FD00338-E112-4B27-9157-83793E9D5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1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2BCF8C7C-F2BF-4E52-A750-AE489D7C0FE7}"/>
              </a:ext>
            </a:extLst>
          </p:cNvPr>
          <p:cNvSpPr/>
          <p:nvPr/>
        </p:nvSpPr>
        <p:spPr>
          <a:xfrm>
            <a:off x="4761758" y="3619813"/>
            <a:ext cx="2915392" cy="56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9A986641-1D39-4CD8-99B7-322F0C74B66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3" y="3619813"/>
            <a:ext cx="542257" cy="564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3D5DBA81-A918-4FA0-9D70-E68FB8695BD1}"/>
              </a:ext>
            </a:extLst>
          </p:cNvPr>
          <p:cNvSpPr txBox="1"/>
          <p:nvPr/>
        </p:nvSpPr>
        <p:spPr>
          <a:xfrm>
            <a:off x="5325630" y="3635330"/>
            <a:ext cx="680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5</a:t>
            </a:r>
            <a:endParaRPr lang="ko-KR" altLang="en-US" sz="80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F746A36-ECCE-4070-BDAA-AE747DE2871F}"/>
              </a:ext>
            </a:extLst>
          </p:cNvPr>
          <p:cNvSpPr/>
          <p:nvPr/>
        </p:nvSpPr>
        <p:spPr>
          <a:xfrm>
            <a:off x="5413613" y="4029036"/>
            <a:ext cx="1556207" cy="9358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700345C3-8AFE-41EF-9341-6E69397D73D6}"/>
              </a:ext>
            </a:extLst>
          </p:cNvPr>
          <p:cNvSpPr/>
          <p:nvPr/>
        </p:nvSpPr>
        <p:spPr>
          <a:xfrm>
            <a:off x="6451379" y="3714087"/>
            <a:ext cx="517733" cy="1807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50</a:t>
            </a:r>
            <a:endParaRPr lang="ko-KR" altLang="en-US" sz="1000" b="1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612107" y="3215437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CF2BA52-17BB-44FF-8F56-EB366A5196EC}"/>
              </a:ext>
            </a:extLst>
          </p:cNvPr>
          <p:cNvSpPr/>
          <p:nvPr/>
        </p:nvSpPr>
        <p:spPr>
          <a:xfrm>
            <a:off x="5993755" y="4248641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30FBC6C-28C0-4ED0-B056-6B6F72FF5812}"/>
              </a:ext>
            </a:extLst>
          </p:cNvPr>
          <p:cNvSpPr/>
          <p:nvPr/>
        </p:nvSpPr>
        <p:spPr>
          <a:xfrm>
            <a:off x="5535866" y="328456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0B88CA6-A5A2-4A0F-90C7-6274BE2AEAC9}"/>
              </a:ext>
            </a:extLst>
          </p:cNvPr>
          <p:cNvSpPr/>
          <p:nvPr/>
        </p:nvSpPr>
        <p:spPr>
          <a:xfrm>
            <a:off x="6445723" y="32809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D8717697-6A6F-4E3C-A180-C5CF1A91C97F}"/>
              </a:ext>
            </a:extLst>
          </p:cNvPr>
          <p:cNvSpPr/>
          <p:nvPr/>
        </p:nvSpPr>
        <p:spPr>
          <a:xfrm>
            <a:off x="7798753" y="3739632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55045" y="3588811"/>
            <a:ext cx="597767" cy="6252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648325"/>
            <a:ext cx="489751" cy="299811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397755" y="3989145"/>
            <a:ext cx="1588737" cy="1767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102542" y="3646359"/>
            <a:ext cx="883950" cy="3130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009666" y="3677934"/>
            <a:ext cx="622085" cy="4170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183405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517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29049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450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86691" y="481874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95975" y="532377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22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069060" y="3721793"/>
            <a:ext cx="517190" cy="329779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1664" y="3773555"/>
            <a:ext cx="4300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194863" y="37140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직사각형 232"/>
          <p:cNvSpPr/>
          <p:nvPr/>
        </p:nvSpPr>
        <p:spPr>
          <a:xfrm>
            <a:off x="2423263" y="371788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직사각형 235"/>
          <p:cNvSpPr/>
          <p:nvPr/>
        </p:nvSpPr>
        <p:spPr>
          <a:xfrm>
            <a:off x="2423263" y="4233425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9" name="직사각형 238"/>
          <p:cNvSpPr/>
          <p:nvPr/>
        </p:nvSpPr>
        <p:spPr>
          <a:xfrm>
            <a:off x="2423263" y="4764527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직사각형 241"/>
          <p:cNvSpPr/>
          <p:nvPr/>
        </p:nvSpPr>
        <p:spPr>
          <a:xfrm>
            <a:off x="2423263" y="5278839"/>
            <a:ext cx="181407" cy="185762"/>
          </a:xfrm>
          <a:prstGeom prst="rect">
            <a:avLst/>
          </a:prstGeom>
          <a:solidFill>
            <a:srgbClr val="413F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23" name="그림 12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4"/>
          </a:xfrm>
          <a:prstGeom prst="rect">
            <a:avLst/>
          </a:prstGeom>
          <a:noFill/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3" t="27415" r="33437" b="26276"/>
          <a:stretch/>
        </p:blipFill>
        <p:spPr>
          <a:xfrm>
            <a:off x="1650999" y="2393949"/>
            <a:ext cx="476251" cy="654051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690896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1613213" y="3912964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5428607" y="4039418"/>
            <a:ext cx="1086374" cy="6990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352730" y="398973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3748739"/>
            <a:ext cx="137295" cy="12793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263635"/>
            <a:ext cx="137295" cy="127934"/>
          </a:xfrm>
          <a:prstGeom prst="rect">
            <a:avLst/>
          </a:prstGeom>
        </p:spPr>
      </p:pic>
      <p:pic>
        <p:nvPicPr>
          <p:cNvPr id="129" name="그림 12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40" y="4794095"/>
            <a:ext cx="137295" cy="127934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878" y="5308221"/>
            <a:ext cx="137295" cy="127934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3811672"/>
            <a:ext cx="137295" cy="127934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317549"/>
            <a:ext cx="137295" cy="127934"/>
          </a:xfrm>
          <a:prstGeom prst="rect">
            <a:avLst/>
          </a:prstGeom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4864676"/>
            <a:ext cx="137295" cy="12793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00" y="5365434"/>
            <a:ext cx="137295" cy="127934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638" y="3741572"/>
            <a:ext cx="137295" cy="127934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07" y="3831859"/>
            <a:ext cx="137295" cy="127934"/>
          </a:xfrm>
          <a:prstGeom prst="rect">
            <a:avLst/>
          </a:prstGeom>
        </p:spPr>
      </p:pic>
      <p:grpSp>
        <p:nvGrpSpPr>
          <p:cNvPr id="117" name="그룹 116"/>
          <p:cNvGrpSpPr/>
          <p:nvPr/>
        </p:nvGrpSpPr>
        <p:grpSpPr>
          <a:xfrm>
            <a:off x="1873178" y="1300320"/>
            <a:ext cx="1002109" cy="384859"/>
            <a:chOff x="1393168" y="1120587"/>
            <a:chExt cx="1002109" cy="38485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grpSp>
        <p:nvGrpSpPr>
          <p:cNvPr id="175" name="그룹 174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176" name="그림 175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600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F551E094-CCC0-45F4-902A-B76DC44E87D3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08" name="그림 107" descr="장난감, 방이(가) 표시된 사진&#10;&#10;자동 생성된 설명">
            <a:extLst>
              <a:ext uri="{FF2B5EF4-FFF2-40B4-BE49-F238E27FC236}">
                <a16:creationId xmlns:a16="http://schemas.microsoft.com/office/drawing/2014/main" id="{C1B21362-7CA7-4D64-ABBC-E1CD8DB00F5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92" y="3210851"/>
            <a:ext cx="3030180" cy="4133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BAC7DAF-17CB-4154-9A61-853810908406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10" y="1095667"/>
            <a:ext cx="1329246" cy="270929"/>
          </a:xfrm>
          <a:prstGeom prst="rect">
            <a:avLst/>
          </a:prstGeom>
        </p:spPr>
      </p:pic>
      <p:cxnSp>
        <p:nvCxnSpPr>
          <p:cNvPr id="103" name="직선 연결선 10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훈련 메뉴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319684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5775325"/>
            <a:ext cx="3035079" cy="63808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9460" y="577532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</a:t>
            </a:r>
            <a:endParaRPr lang="ko-KR" altLang="en-US" sz="1400" dirty="0"/>
          </a:p>
        </p:txBody>
      </p:sp>
      <p:pic>
        <p:nvPicPr>
          <p:cNvPr id="113" name="그림 112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40" y="5854830"/>
            <a:ext cx="230045" cy="30291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13" y="5868838"/>
            <a:ext cx="230045" cy="302910"/>
          </a:xfrm>
          <a:prstGeom prst="rect">
            <a:avLst/>
          </a:prstGeom>
        </p:spPr>
      </p:pic>
      <p:sp>
        <p:nvSpPr>
          <p:cNvPr id="3" name="위쪽/아래쪽 화살표 2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849923" y="1069620"/>
            <a:ext cx="3027281" cy="21282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19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DDEFBA-2A35-424E-865F-1B43AEB0C645}"/>
              </a:ext>
            </a:extLst>
          </p:cNvPr>
          <p:cNvSpPr/>
          <p:nvPr/>
        </p:nvSpPr>
        <p:spPr>
          <a:xfrm>
            <a:off x="5166701" y="1487027"/>
            <a:ext cx="3487770" cy="17589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14163E-823F-4E55-B789-E03C1F769C24}"/>
              </a:ext>
            </a:extLst>
          </p:cNvPr>
          <p:cNvGraphicFramePr>
            <a:graphicFrameLocks noGrp="1"/>
          </p:cNvGraphicFramePr>
          <p:nvPr/>
        </p:nvGraphicFramePr>
        <p:xfrm>
          <a:off x="478838" y="1487027"/>
          <a:ext cx="4677056" cy="1758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27568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탭 버튼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(Tab button)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72707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터치 한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잠금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graphicFrame>
        <p:nvGraphicFramePr>
          <p:cNvPr id="187" name="표 7">
            <a:extLst>
              <a:ext uri="{FF2B5EF4-FFF2-40B4-BE49-F238E27FC236}">
                <a16:creationId xmlns:a16="http://schemas.microsoft.com/office/drawing/2014/main" id="{7D5B74F3-B279-4083-8A81-131BC59F2F8E}"/>
              </a:ext>
            </a:extLst>
          </p:cNvPr>
          <p:cNvGraphicFramePr>
            <a:graphicFrameLocks noGrp="1"/>
          </p:cNvGraphicFramePr>
          <p:nvPr/>
        </p:nvGraphicFramePr>
        <p:xfrm>
          <a:off x="479179" y="4418438"/>
          <a:ext cx="4677056" cy="206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9264">
                  <a:extLst>
                    <a:ext uri="{9D8B030D-6E8A-4147-A177-3AD203B41FA5}">
                      <a16:colId xmlns:a16="http://schemas.microsoft.com/office/drawing/2014/main" val="2906171897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690669982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4268080095"/>
                    </a:ext>
                  </a:extLst>
                </a:gridCol>
                <a:gridCol w="1169264">
                  <a:extLst>
                    <a:ext uri="{9D8B030D-6E8A-4147-A177-3AD203B41FA5}">
                      <a16:colId xmlns:a16="http://schemas.microsoft.com/office/drawing/2014/main" val="2141020873"/>
                    </a:ext>
                  </a:extLst>
                </a:gridCol>
              </a:tblGrid>
              <a:tr h="35836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구매 버튼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[Buy button]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[A]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[B]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[C]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515872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935030"/>
                  </a:ext>
                </a:extLst>
              </a:tr>
              <a:tr h="85485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DEFAULT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재화 부족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비 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506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238C06-EAC9-4A1A-8583-512EF242CAE3}"/>
              </a:ext>
            </a:extLst>
          </p:cNvPr>
          <p:cNvSpPr txBox="1"/>
          <p:nvPr/>
        </p:nvSpPr>
        <p:spPr>
          <a:xfrm>
            <a:off x="5285013" y="1537456"/>
            <a:ext cx="32896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탭 버튼</a:t>
            </a:r>
            <a:endParaRPr lang="en-US" altLang="ko-KR" sz="1200" b="1" dirty="0"/>
          </a:p>
          <a:p>
            <a:r>
              <a:rPr lang="en-US" altLang="ko-KR" sz="1200" b="1" dirty="0"/>
              <a:t>A) </a:t>
            </a:r>
            <a:r>
              <a:rPr lang="ko-KR" altLang="en-US" sz="1200" b="1" dirty="0"/>
              <a:t>메뉴 전환 시 제약 없이 화면이동 가능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200" b="1" dirty="0"/>
              <a:t>B) </a:t>
            </a:r>
            <a:r>
              <a:rPr lang="ko-KR" altLang="en-US" sz="1200" b="1" dirty="0"/>
              <a:t>메뉴가 선택 되어 있을 때 버튼이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메뉴가</a:t>
            </a:r>
            <a:r>
              <a:rPr lang="en-US" altLang="ko-KR" sz="1200" b="1" dirty="0"/>
              <a:t>)</a:t>
            </a:r>
          </a:p>
          <a:p>
            <a:r>
              <a:rPr lang="en-US" altLang="ko-KR" sz="1200" b="1" dirty="0"/>
              <a:t>   </a:t>
            </a:r>
            <a:r>
              <a:rPr lang="ko-KR" altLang="en-US" sz="1200" b="1" dirty="0"/>
              <a:t>눌러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열려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져 있음을 나타내는 상태</a:t>
            </a:r>
            <a:endParaRPr lang="en-US" altLang="ko-KR" sz="1200" b="1" dirty="0"/>
          </a:p>
          <a:p>
            <a:r>
              <a:rPr lang="en-US" altLang="ko-KR" sz="1200" b="1" dirty="0"/>
              <a:t>   (</a:t>
            </a:r>
            <a:r>
              <a:rPr lang="ko-KR" altLang="en-US" sz="1200" b="1" dirty="0"/>
              <a:t>버튼 투명도 </a:t>
            </a:r>
            <a:r>
              <a:rPr lang="en-US" altLang="ko-KR" sz="1200" b="1" dirty="0"/>
              <a:t>50% </a:t>
            </a:r>
            <a:r>
              <a:rPr lang="ko-KR" altLang="en-US" sz="1200" b="1" dirty="0"/>
              <a:t>상태</a:t>
            </a:r>
            <a:r>
              <a:rPr lang="en-US" altLang="ko-KR" sz="1200" b="1" dirty="0"/>
              <a:t>)</a:t>
            </a:r>
          </a:p>
          <a:p>
            <a:endParaRPr lang="en-US" altLang="ko-KR" sz="1200" b="1" dirty="0"/>
          </a:p>
          <a:p>
            <a:r>
              <a:rPr lang="en-US" altLang="ko-KR" sz="1200" b="1" dirty="0"/>
              <a:t>C) </a:t>
            </a:r>
            <a:r>
              <a:rPr lang="ko-KR" altLang="en-US" sz="1200" b="1" dirty="0"/>
              <a:t>해금 조건이 불 충분하여 화면이동이 </a:t>
            </a:r>
            <a:endParaRPr lang="en-US" altLang="ko-KR" sz="1200" b="1" dirty="0"/>
          </a:p>
          <a:p>
            <a:r>
              <a:rPr lang="en-US" altLang="ko-KR" sz="1200" b="1" dirty="0"/>
              <a:t>    </a:t>
            </a:r>
            <a:r>
              <a:rPr lang="ko-KR" altLang="en-US" sz="1200" b="1" dirty="0"/>
              <a:t>불가한 상태</a:t>
            </a:r>
            <a:endParaRPr lang="en-US" altLang="ko-KR" sz="1200" b="1" dirty="0"/>
          </a:p>
          <a:p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2B8468C3-AE27-4310-B736-345A77A39853}"/>
              </a:ext>
            </a:extLst>
          </p:cNvPr>
          <p:cNvSpPr/>
          <p:nvPr/>
        </p:nvSpPr>
        <p:spPr>
          <a:xfrm>
            <a:off x="5155894" y="4418438"/>
            <a:ext cx="3487770" cy="20680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196B2FA-014E-4F27-8160-DA7A4688B1F8}"/>
              </a:ext>
            </a:extLst>
          </p:cNvPr>
          <p:cNvSpPr txBox="1"/>
          <p:nvPr/>
        </p:nvSpPr>
        <p:spPr>
          <a:xfrm>
            <a:off x="5304826" y="4468867"/>
            <a:ext cx="3316097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구매 버튼</a:t>
            </a:r>
            <a:endParaRPr lang="en-US" altLang="ko-KR" sz="1050" b="1" dirty="0"/>
          </a:p>
          <a:p>
            <a:endParaRPr lang="en-US" altLang="ko-KR" sz="1050" b="1" dirty="0"/>
          </a:p>
          <a:p>
            <a:r>
              <a:rPr lang="en-US" altLang="ko-KR" sz="1000" b="1" dirty="0"/>
              <a:t>A) </a:t>
            </a:r>
            <a:r>
              <a:rPr lang="ko-KR" altLang="en-US" sz="1000" b="1" dirty="0"/>
              <a:t>재화 보유량 충분하고 구매 제약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걸려있지 </a:t>
            </a:r>
            <a:endParaRPr lang="en-US" altLang="ko-KR" sz="1000" b="1" dirty="0"/>
          </a:p>
          <a:p>
            <a:r>
              <a:rPr lang="en-US" altLang="ko-KR" sz="1000" b="1" dirty="0"/>
              <a:t>    </a:t>
            </a:r>
            <a:r>
              <a:rPr lang="ko-KR" altLang="en-US" sz="1000" b="1" dirty="0"/>
              <a:t>않은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수치 색상 노란색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B) </a:t>
            </a:r>
            <a:r>
              <a:rPr lang="ko-KR" altLang="en-US" sz="1000" b="1" dirty="0"/>
              <a:t>버튼이 활성화는 되어있지만 재화가 부족해서 구매하지 못하는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 원본색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빨간색</a:t>
            </a:r>
            <a:r>
              <a:rPr lang="en-US" altLang="ko-KR" sz="1000" b="1" dirty="0"/>
              <a:t>)</a:t>
            </a:r>
          </a:p>
          <a:p>
            <a:endParaRPr lang="en-US" altLang="ko-KR" sz="1000" b="1" dirty="0"/>
          </a:p>
          <a:p>
            <a:r>
              <a:rPr lang="en-US" altLang="ko-KR" sz="1000" b="1" dirty="0"/>
              <a:t>C) </a:t>
            </a:r>
            <a:r>
              <a:rPr lang="ko-KR" altLang="en-US" sz="1000" b="1" dirty="0"/>
              <a:t>아직 특정 스테이지 도달 이전 또는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해금 조건을 만족하지 못한 상태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이미지 썸네일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회색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수치 색상 파란색</a:t>
            </a:r>
            <a:r>
              <a:rPr lang="en-US" altLang="ko-KR" sz="1000" b="1" dirty="0"/>
              <a:t>)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59491-69EB-4DE1-BDE4-1B2C2FF803F7}"/>
              </a:ext>
            </a:extLst>
          </p:cNvPr>
          <p:cNvSpPr txBox="1"/>
          <p:nvPr/>
        </p:nvSpPr>
        <p:spPr>
          <a:xfrm>
            <a:off x="9559828" y="9180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잠금 상태 버튼 클릭 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4355E5C-4DA7-4F78-8D25-6E67B9643D26}"/>
              </a:ext>
            </a:extLst>
          </p:cNvPr>
          <p:cNvCxnSpPr>
            <a:cxnSpLocks/>
          </p:cNvCxnSpPr>
          <p:nvPr/>
        </p:nvCxnSpPr>
        <p:spPr>
          <a:xfrm>
            <a:off x="8858235" y="790575"/>
            <a:ext cx="0" cy="6067425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42D49F-8FC1-4C96-8C35-41AD9D20485D}"/>
              </a:ext>
            </a:extLst>
          </p:cNvPr>
          <p:cNvCxnSpPr/>
          <p:nvPr/>
        </p:nvCxnSpPr>
        <p:spPr>
          <a:xfrm>
            <a:off x="375342" y="3760237"/>
            <a:ext cx="828809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136AF1-F74A-41E7-8C34-86E82EBA4DCB}"/>
              </a:ext>
            </a:extLst>
          </p:cNvPr>
          <p:cNvSpPr txBox="1"/>
          <p:nvPr/>
        </p:nvSpPr>
        <p:spPr>
          <a:xfrm>
            <a:off x="9770623" y="3850950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비 활성화 상태 시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31" y="1849340"/>
            <a:ext cx="597988" cy="611445"/>
          </a:xfrm>
          <a:prstGeom prst="rect">
            <a:avLst/>
          </a:prstGeom>
          <a:noFill/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06" y="1849340"/>
            <a:ext cx="597988" cy="611444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316" y="1849340"/>
            <a:ext cx="597988" cy="611445"/>
          </a:xfrm>
          <a:prstGeom prst="rect">
            <a:avLst/>
          </a:prstGeom>
          <a:noFill/>
        </p:spPr>
      </p:pic>
      <p:grpSp>
        <p:nvGrpSpPr>
          <p:cNvPr id="47" name="그룹 46"/>
          <p:cNvGrpSpPr/>
          <p:nvPr/>
        </p:nvGrpSpPr>
        <p:grpSpPr>
          <a:xfrm>
            <a:off x="1968761" y="5034770"/>
            <a:ext cx="505528" cy="294192"/>
            <a:chOff x="2658599" y="3721438"/>
            <a:chExt cx="505528" cy="294192"/>
          </a:xfrm>
        </p:grpSpPr>
        <p:sp>
          <p:nvSpPr>
            <p:cNvPr id="48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sp>
        <p:nvSpPr>
          <p:cNvPr id="5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4310546" y="5034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432398" y="5087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3189311" y="5034770"/>
            <a:ext cx="505528" cy="294192"/>
            <a:chOff x="2658599" y="3721438"/>
            <a:chExt cx="505528" cy="294192"/>
          </a:xfrm>
        </p:grpSpPr>
        <p:sp>
          <p:nvSpPr>
            <p:cNvPr id="60" name="사각형: 둥근 모서리 142">
              <a:extLst>
                <a:ext uri="{FF2B5EF4-FFF2-40B4-BE49-F238E27FC236}">
                  <a16:creationId xmlns:a16="http://schemas.microsoft.com/office/drawing/2014/main" id="{313B3476-BF18-45F6-80C9-B4AECA8AB8A5}"/>
                </a:ext>
              </a:extLst>
            </p:cNvPr>
            <p:cNvSpPr/>
            <p:nvPr/>
          </p:nvSpPr>
          <p:spPr>
            <a:xfrm>
              <a:off x="2658599" y="3721438"/>
              <a:ext cx="461380" cy="294192"/>
            </a:xfrm>
            <a:prstGeom prst="roundRect">
              <a:avLst/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A6061-19D6-485C-B74F-34CEF19C3273}"/>
                </a:ext>
              </a:extLst>
            </p:cNvPr>
            <p:cNvSpPr txBox="1"/>
            <p:nvPr/>
          </p:nvSpPr>
          <p:spPr>
            <a:xfrm>
              <a:off x="2780451" y="3774662"/>
              <a:ext cx="3836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287" y="1907103"/>
            <a:ext cx="230045" cy="30291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4" y="5123563"/>
            <a:ext cx="137295" cy="12793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5123563"/>
            <a:ext cx="137295" cy="12793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84" y="5131749"/>
            <a:ext cx="137295" cy="1279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1487027"/>
            <a:ext cx="2981325" cy="220652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187A26C-DEFB-4CEA-8F99-9BD2DD559A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500" y="1248743"/>
            <a:ext cx="1715119" cy="628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7E0F2-F633-4BBC-BCBE-BBA3E12BAC89}"/>
              </a:ext>
            </a:extLst>
          </p:cNvPr>
          <p:cNvSpPr txBox="1"/>
          <p:nvPr/>
        </p:nvSpPr>
        <p:spPr>
          <a:xfrm>
            <a:off x="10313352" y="13766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보물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7AB3F1-3057-4595-8C09-5F480D79D7E7}"/>
              </a:ext>
            </a:extLst>
          </p:cNvPr>
          <p:cNvSpPr/>
          <p:nvPr/>
        </p:nvSpPr>
        <p:spPr>
          <a:xfrm>
            <a:off x="10171942" y="3348314"/>
            <a:ext cx="929148" cy="405976"/>
          </a:xfrm>
          <a:prstGeom prst="roundRect">
            <a:avLst/>
          </a:prstGeom>
          <a:solidFill>
            <a:srgbClr val="FFDDAE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6358DC-2B06-4DD0-AB7B-8BB28F83FDC2}"/>
              </a:ext>
            </a:extLst>
          </p:cNvPr>
          <p:cNvSpPr txBox="1"/>
          <p:nvPr/>
        </p:nvSpPr>
        <p:spPr>
          <a:xfrm>
            <a:off x="9186117" y="1892437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 보스를 쓰러트리고 얻은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지식으로 보물을 획득할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390804"/>
            <a:ext cx="2589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자격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FF00"/>
                </a:solidFill>
              </a:rPr>
              <a:t>300M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진행 시 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입장 할 수 있습니다</a:t>
            </a:r>
            <a:r>
              <a:rPr lang="en-US" altLang="ko-KR" sz="1200" b="1" dirty="0">
                <a:solidFill>
                  <a:schemeClr val="bg1"/>
                </a:solidFill>
              </a:rPr>
              <a:t>.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763722-F571-44D5-A93C-8C80999CC613}"/>
              </a:ext>
            </a:extLst>
          </p:cNvPr>
          <p:cNvSpPr txBox="1"/>
          <p:nvPr/>
        </p:nvSpPr>
        <p:spPr>
          <a:xfrm>
            <a:off x="9267068" y="2957981"/>
            <a:ext cx="258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en-US" altLang="ko-KR" sz="1200" b="1" dirty="0">
                <a:solidFill>
                  <a:srgbClr val="FF0000"/>
                </a:solidFill>
              </a:rPr>
              <a:t>125M</a:t>
            </a:r>
            <a:r>
              <a:rPr lang="en-US" altLang="ko-KR" sz="1200" b="1" dirty="0">
                <a:solidFill>
                  <a:schemeClr val="bg1"/>
                </a:solidFill>
              </a:rPr>
              <a:t> / 300M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02" y="4399302"/>
            <a:ext cx="2981325" cy="2206526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06E8620-264A-47B7-9976-752F37FAB230}"/>
              </a:ext>
            </a:extLst>
          </p:cNvPr>
          <p:cNvSpPr/>
          <p:nvPr/>
        </p:nvSpPr>
        <p:spPr>
          <a:xfrm>
            <a:off x="10121089" y="6317766"/>
            <a:ext cx="929148" cy="405976"/>
          </a:xfrm>
          <a:prstGeom prst="roundRect">
            <a:avLst/>
          </a:prstGeom>
          <a:solidFill>
            <a:srgbClr val="FFD0A3"/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확인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9398694-5455-433F-BF5F-5DAA4335E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50" y="4158727"/>
            <a:ext cx="1715119" cy="62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05E7D-850C-4AE4-801A-DAECA78C6CD4}"/>
              </a:ext>
            </a:extLst>
          </p:cNvPr>
          <p:cNvSpPr txBox="1"/>
          <p:nvPr/>
        </p:nvSpPr>
        <p:spPr>
          <a:xfrm>
            <a:off x="10262497" y="4292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알림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9F0863-937B-4150-9758-15C5A9B13238}"/>
              </a:ext>
            </a:extLst>
          </p:cNvPr>
          <p:cNvSpPr txBox="1"/>
          <p:nvPr/>
        </p:nvSpPr>
        <p:spPr>
          <a:xfrm>
            <a:off x="9307114" y="4887928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[</a:t>
            </a:r>
            <a:r>
              <a:rPr lang="ko-KR" altLang="en-US" sz="1200" b="1" dirty="0">
                <a:solidFill>
                  <a:schemeClr val="bg1"/>
                </a:solidFill>
              </a:rPr>
              <a:t>전투 훈련</a:t>
            </a:r>
            <a:r>
              <a:rPr lang="en-US" altLang="ko-KR" sz="1200" b="1" dirty="0">
                <a:solidFill>
                  <a:schemeClr val="bg1"/>
                </a:solidFill>
              </a:rPr>
              <a:t>] </a:t>
            </a:r>
            <a:r>
              <a:rPr lang="ko-KR" altLang="en-US" sz="1200" b="1" dirty="0">
                <a:solidFill>
                  <a:schemeClr val="bg1"/>
                </a:solidFill>
              </a:rPr>
              <a:t>을 시작하려면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이전 단계의 훈련을 마쳐야 합니다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algn="ctr"/>
            <a:endParaRPr lang="en-US" altLang="ko-KR" sz="1200" b="1" dirty="0"/>
          </a:p>
          <a:p>
            <a:pPr algn="ctr"/>
            <a:r>
              <a:rPr lang="en-US" altLang="ko-KR" sz="1200" b="1" dirty="0">
                <a:solidFill>
                  <a:srgbClr val="FFFF00"/>
                </a:solidFill>
              </a:rPr>
              <a:t>[</a:t>
            </a:r>
            <a:r>
              <a:rPr lang="ko-KR" altLang="en-US" sz="1200" b="1" dirty="0">
                <a:solidFill>
                  <a:srgbClr val="FFFF00"/>
                </a:solidFill>
              </a:rPr>
              <a:t>토끼 사냥</a:t>
            </a:r>
            <a:r>
              <a:rPr lang="en-US" altLang="ko-KR" sz="1200" b="1" dirty="0">
                <a:solidFill>
                  <a:srgbClr val="FFFF00"/>
                </a:solidFill>
              </a:rPr>
              <a:t>]</a:t>
            </a:r>
            <a:r>
              <a:rPr lang="ko-KR" altLang="en-US" sz="1200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Lv.5 </a:t>
            </a:r>
            <a:r>
              <a:rPr lang="ko-KR" altLang="en-US" sz="1200" b="1" dirty="0">
                <a:solidFill>
                  <a:srgbClr val="FFFF00"/>
                </a:solidFill>
              </a:rPr>
              <a:t>달성</a:t>
            </a:r>
            <a:endParaRPr lang="en-US" altLang="ko-KR" sz="1200" b="1" dirty="0">
              <a:solidFill>
                <a:srgbClr val="FFFF00"/>
              </a:solidFill>
            </a:endParaRPr>
          </a:p>
          <a:p>
            <a:pPr algn="ctr"/>
            <a:endParaRPr lang="en-US" altLang="ko-KR" sz="1200" b="1" dirty="0">
              <a:solidFill>
                <a:srgbClr val="FF0000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진행 상황 </a:t>
            </a:r>
            <a:r>
              <a:rPr lang="en-US" altLang="ko-KR" sz="1200" b="1" dirty="0">
                <a:solidFill>
                  <a:schemeClr val="bg1"/>
                </a:solidFill>
              </a:rPr>
              <a:t>: </a:t>
            </a:r>
            <a:r>
              <a:rPr lang="ko-KR" altLang="en-US" sz="1200" b="1" dirty="0">
                <a:solidFill>
                  <a:srgbClr val="FF0000"/>
                </a:solidFill>
              </a:rPr>
              <a:t>토끼 사냥 </a:t>
            </a:r>
            <a:r>
              <a:rPr lang="en-US" altLang="ko-KR" sz="1200" b="1" dirty="0">
                <a:solidFill>
                  <a:srgbClr val="FF0000"/>
                </a:solidFill>
              </a:rPr>
              <a:t>Lv.3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메인 화면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2-1 (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하단 메뉴 공통 표시 상태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)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7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5259326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5261233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5263216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83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39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420867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32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49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5537073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5537072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5537072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5970097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7029928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5537073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462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5970097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6065389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5537072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5537073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5970097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6065389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7029928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5537072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5970097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6065389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174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7029928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72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83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7578827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700679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199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491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35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900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73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6081369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6000809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65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42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69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27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5254333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5336661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854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500386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404899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776376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5410013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41266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972712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975918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5801352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7209964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5335584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6621700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04899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58285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32637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171911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6223207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857588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178096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173049"/>
            <a:ext cx="3030104" cy="2320958"/>
          </a:xfrm>
          <a:prstGeom prst="rect">
            <a:avLst/>
          </a:prstGeom>
        </p:spPr>
      </p:pic>
      <p:pic>
        <p:nvPicPr>
          <p:cNvPr id="103" name="그림 102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607937"/>
            <a:ext cx="2744240" cy="2307919"/>
          </a:xfrm>
          <a:prstGeom prst="rect">
            <a:avLst/>
          </a:prstGeom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781956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28897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81993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778271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774116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4068439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823170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849256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29749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293809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289654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15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583977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338708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364794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82072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8292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821410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1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115733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870464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896550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33362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334302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2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628625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383356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409442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29" name="그림 128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824774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30" name="그림 129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340659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131" name="그룹 130"/>
          <p:cNvGrpSpPr/>
          <p:nvPr/>
        </p:nvGrpSpPr>
        <p:grpSpPr>
          <a:xfrm>
            <a:off x="1358601" y="1420302"/>
            <a:ext cx="1002109" cy="384859"/>
            <a:chOff x="1393168" y="1120587"/>
            <a:chExt cx="1002109" cy="384859"/>
          </a:xfrm>
        </p:grpSpPr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34" name="그림 1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231835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83160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88483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37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34146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39469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86693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92016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37841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43164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898436"/>
            <a:ext cx="570365" cy="611445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898436"/>
            <a:ext cx="597988" cy="611445"/>
          </a:xfrm>
          <a:prstGeom prst="rect">
            <a:avLst/>
          </a:prstGeom>
          <a:noFill/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898436"/>
            <a:ext cx="545050" cy="611445"/>
          </a:xfrm>
          <a:prstGeom prst="rect">
            <a:avLst/>
          </a:prstGeom>
          <a:noFill/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51" y="5898436"/>
            <a:ext cx="558343" cy="611445"/>
          </a:xfrm>
          <a:prstGeom prst="rect">
            <a:avLst/>
          </a:prstGeom>
          <a:noFill/>
        </p:spPr>
      </p:pic>
      <p:pic>
        <p:nvPicPr>
          <p:cNvPr id="147" name="그림 1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898436"/>
            <a:ext cx="640535" cy="611445"/>
          </a:xfrm>
          <a:prstGeom prst="rect">
            <a:avLst/>
          </a:prstGeom>
          <a:noFill/>
        </p:spPr>
      </p:pic>
      <p:sp>
        <p:nvSpPr>
          <p:cNvPr id="1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083083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597643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116919"/>
            <a:ext cx="1412349" cy="1412349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1080581" y="402313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1080581" y="4536152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153" name="그림 15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2" y="2492269"/>
            <a:ext cx="928313" cy="669054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917181"/>
            <a:ext cx="137295" cy="127934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435102"/>
            <a:ext cx="137295" cy="127934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960789"/>
            <a:ext cx="137295" cy="127934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461547"/>
            <a:ext cx="137295" cy="127934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8" y="5964999"/>
            <a:ext cx="230045" cy="302910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551" y="5979007"/>
            <a:ext cx="230045" cy="302910"/>
          </a:xfrm>
          <a:prstGeom prst="rect">
            <a:avLst/>
          </a:prstGeom>
        </p:spPr>
      </p:pic>
      <p:grpSp>
        <p:nvGrpSpPr>
          <p:cNvPr id="160" name="그룹 159"/>
          <p:cNvGrpSpPr/>
          <p:nvPr/>
        </p:nvGrpSpPr>
        <p:grpSpPr>
          <a:xfrm>
            <a:off x="430398" y="1269108"/>
            <a:ext cx="561776" cy="788344"/>
            <a:chOff x="430398" y="1158939"/>
            <a:chExt cx="561776" cy="788344"/>
          </a:xfrm>
        </p:grpSpPr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64" name="그림 163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7" name="그림 166" descr="장난감, 방이(가) 표시된 사진&#10;&#10;자동 생성된 설명">
            <a:extLst>
              <a:ext uri="{FF2B5EF4-FFF2-40B4-BE49-F238E27FC236}">
                <a16:creationId xmlns:a16="http://schemas.microsoft.com/office/drawing/2014/main" id="{D6630868-9804-4D37-95AE-F5DC2211737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3" y="3335761"/>
            <a:ext cx="3022054" cy="413394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233888"/>
            <a:ext cx="1329246" cy="270929"/>
          </a:xfrm>
          <a:prstGeom prst="rect">
            <a:avLst/>
          </a:prstGeom>
        </p:spPr>
      </p:pic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261383"/>
            <a:ext cx="3026135" cy="326509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1162741"/>
            <a:ext cx="3026135" cy="12663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3" y="2429119"/>
            <a:ext cx="746290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1894930" y="2429119"/>
            <a:ext cx="1455177" cy="83101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직사각형 179"/>
          <p:cNvSpPr/>
          <p:nvPr/>
        </p:nvSpPr>
        <p:spPr>
          <a:xfrm>
            <a:off x="1065869" y="2412972"/>
            <a:ext cx="826892" cy="8384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오른쪽 화살표 180"/>
          <p:cNvSpPr/>
          <p:nvPr/>
        </p:nvSpPr>
        <p:spPr>
          <a:xfrm>
            <a:off x="1898088" y="2724110"/>
            <a:ext cx="3285914" cy="2898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5455408" y="3095431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7588435" y="3095671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5626752" y="3050965"/>
            <a:ext cx="166881" cy="561831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6" t="27615" r="37211" b="27653"/>
          <a:stretch/>
        </p:blipFill>
        <p:spPr>
          <a:xfrm>
            <a:off x="6491287" y="3019425"/>
            <a:ext cx="464343" cy="781050"/>
          </a:xfrm>
          <a:prstGeom prst="rect">
            <a:avLst/>
          </a:prstGeom>
        </p:spPr>
      </p:pic>
      <p:pic>
        <p:nvPicPr>
          <p:cNvPr id="187" name="그림 18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6897255" y="3299238"/>
            <a:ext cx="166881" cy="561831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909825" flipH="1">
            <a:off x="1506409" y="2673831"/>
            <a:ext cx="166881" cy="561831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71866" y="2891991"/>
            <a:ext cx="893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0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753829" y="1172965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755736" y="1170559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757719" y="1167918"/>
            <a:ext cx="3021221" cy="23209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86" y="1217678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42" y="1382597"/>
            <a:ext cx="998634" cy="384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915370" y="1450391"/>
            <a:ext cx="9396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황건적의 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1192329"/>
            <a:ext cx="1329246" cy="270929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2" y="3600466"/>
            <a:ext cx="2744240" cy="23079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1031576" y="377448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1031575" y="428150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1031575" y="481246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15" name="그림 14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377080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464600" y="376664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381569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524431" y="384178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1031576" y="4290023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5" y="4286338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464600" y="4282183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22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559892" y="457650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1031575" y="4813258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1031576" y="482177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464600" y="481393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토끼 사냥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26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559892" y="5108262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4862993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524431" y="4889079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90</a:t>
            </a:r>
            <a:endParaRPr lang="ko-KR" altLang="en-US" sz="5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1031575" y="532615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464600" y="5326831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" b="1" dirty="0"/>
              <a:t>전투 훈련</a:t>
            </a:r>
            <a:endParaRPr lang="en-US" altLang="ko-KR" sz="500" b="1" dirty="0"/>
          </a:p>
          <a:p>
            <a:r>
              <a:rPr lang="en-US" altLang="ko-KR" sz="500" b="1" dirty="0"/>
              <a:t>Lv. 1</a:t>
            </a:r>
            <a:endParaRPr lang="ko-KR" altLang="en-US" sz="500" b="1" dirty="0"/>
          </a:p>
        </p:txBody>
      </p:sp>
      <p:sp>
        <p:nvSpPr>
          <p:cNvPr id="31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559892" y="562115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4677" y="537588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524431" y="540197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150</a:t>
            </a:r>
            <a:endParaRPr lang="ko-KR" altLang="en-US" sz="500" b="1" dirty="0"/>
          </a:p>
        </p:txBody>
      </p:sp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75" y="4817303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5" name="그림 34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6" y="5333188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36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3824136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3877360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3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333997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4859468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4912692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4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3073330" y="5370947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95182" y="5424171"/>
            <a:ext cx="3836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02" y="5890965"/>
            <a:ext cx="570365" cy="61144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94" y="5885443"/>
            <a:ext cx="597988" cy="611445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38" y="5890965"/>
            <a:ext cx="545050" cy="611445"/>
          </a:xfrm>
          <a:prstGeom prst="rect">
            <a:avLst/>
          </a:prstGeom>
          <a:noFill/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403" y="5890965"/>
            <a:ext cx="558343" cy="611445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6" y="5890965"/>
            <a:ext cx="640535" cy="611445"/>
          </a:xfrm>
          <a:prstGeom prst="rect">
            <a:avLst/>
          </a:prstGeom>
          <a:noFill/>
        </p:spPr>
      </p:pic>
      <p:sp>
        <p:nvSpPr>
          <p:cNvPr id="48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575872" y="4590172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495312" y="4528681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3912139"/>
            <a:ext cx="137295" cy="12793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4955747"/>
            <a:ext cx="137295" cy="127934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68" y="5456505"/>
            <a:ext cx="137295" cy="127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5" y="5969261"/>
            <a:ext cx="230045" cy="30291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72" y="5969261"/>
            <a:ext cx="230045" cy="302910"/>
          </a:xfrm>
          <a:prstGeom prst="rect">
            <a:avLst/>
          </a:prstGeom>
        </p:spPr>
      </p:pic>
      <p:pic>
        <p:nvPicPr>
          <p:cNvPr id="55" name="그림 54" descr="장난감, 방이(가) 표시된 사진&#10;&#10;자동 생성된 설명">
            <a:extLst>
              <a:ext uri="{FF2B5EF4-FFF2-40B4-BE49-F238E27FC236}">
                <a16:creationId xmlns:a16="http://schemas.microsoft.com/office/drawing/2014/main" id="{C63FE159-994C-45F0-99C1-442B846D3AD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30" y="3328524"/>
            <a:ext cx="3028010" cy="413394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451EA927-C29F-4632-B78E-68F06129B3BA}"/>
              </a:ext>
            </a:extLst>
          </p:cNvPr>
          <p:cNvSpPr/>
          <p:nvPr/>
        </p:nvSpPr>
        <p:spPr>
          <a:xfrm>
            <a:off x="748836" y="1172965"/>
            <a:ext cx="3030104" cy="53522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6B585EF-0E82-4A64-B482-BA8BF16C1487}"/>
              </a:ext>
            </a:extLst>
          </p:cNvPr>
          <p:cNvSpPr/>
          <p:nvPr/>
        </p:nvSpPr>
        <p:spPr>
          <a:xfrm>
            <a:off x="831164" y="2167423"/>
            <a:ext cx="2896741" cy="4104748"/>
          </a:xfrm>
          <a:prstGeom prst="rect">
            <a:avLst/>
          </a:prstGeom>
          <a:solidFill>
            <a:srgbClr val="744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882EB912-1CA7-4803-9806-717A6F69B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57" y="2455902"/>
            <a:ext cx="998634" cy="38485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994889" y="2521126"/>
            <a:ext cx="5886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b="1" dirty="0"/>
              <a:t>모코코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BD97B3A-0B24-4CE7-A9B0-FBB45E2C849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24125" r="20958" b="22126"/>
          <a:stretch/>
        </p:blipFill>
        <p:spPr>
          <a:xfrm>
            <a:off x="1859418" y="2958490"/>
            <a:ext cx="874512" cy="93849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955881" y="2965812"/>
            <a:ext cx="502814" cy="4672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5913A6D-4BCA-409D-B1A1-A843A1FFC9FA}"/>
              </a:ext>
            </a:extLst>
          </p:cNvPr>
          <p:cNvSpPr/>
          <p:nvPr/>
        </p:nvSpPr>
        <p:spPr>
          <a:xfrm>
            <a:off x="3088908" y="2966052"/>
            <a:ext cx="502814" cy="467274"/>
          </a:xfrm>
          <a:prstGeom prst="rect">
            <a:avLst/>
          </a:prstGeom>
          <a:solidFill>
            <a:srgbClr val="F19149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899402" y="4115896"/>
            <a:ext cx="2752390" cy="1959485"/>
          </a:xfrm>
          <a:prstGeom prst="rect">
            <a:avLst/>
          </a:prstGeom>
          <a:solidFill>
            <a:srgbClr val="352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270879" y="416265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스탯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539913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공격력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539617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치명타 확률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789542"/>
            <a:ext cx="575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훈련 보상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039765"/>
            <a:ext cx="6976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적 처리 보상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4789839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이동속도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904516" y="528969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출석체크 횟수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35769" y="5037621"/>
            <a:ext cx="130195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훈련 보상 획득량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25%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67215" y="4789016"/>
            <a:ext cx="103906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치명타 확률 증가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1%</a:t>
            </a:r>
            <a:endParaRPr lang="ko-KR" altLang="en-US" sz="700" b="1" dirty="0">
              <a:solidFill>
                <a:srgbClr val="66FF33"/>
              </a:solidFill>
              <a:latin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470421" y="4540411"/>
            <a:ext cx="103265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무기 가격 감소 </a:t>
            </a:r>
            <a:r>
              <a:rPr lang="en-US" altLang="ko-KR" sz="700" b="1" dirty="0">
                <a:solidFill>
                  <a:srgbClr val="66FF33"/>
                </a:solidFill>
                <a:latin typeface="+mj-ea"/>
              </a:rPr>
              <a:t>15%</a:t>
            </a:r>
            <a:r>
              <a:rPr lang="ko-KR" altLang="en-US" sz="700" b="1" dirty="0">
                <a:solidFill>
                  <a:srgbClr val="66FF33"/>
                </a:solidFill>
                <a:latin typeface="+mj-ea"/>
              </a:rPr>
              <a:t> </a:t>
            </a:r>
          </a:p>
        </p:txBody>
      </p:sp>
      <p:sp>
        <p:nvSpPr>
          <p:cNvPr id="81" name="직사각형 80"/>
          <p:cNvSpPr/>
          <p:nvPr/>
        </p:nvSpPr>
        <p:spPr>
          <a:xfrm rot="5400000">
            <a:off x="1295855" y="5072779"/>
            <a:ext cx="1959484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2704467" y="4169109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accent4"/>
                </a:solidFill>
              </a:rPr>
              <a:t>보물</a:t>
            </a:r>
          </a:p>
        </p:txBody>
      </p:sp>
      <p:grpSp>
        <p:nvGrpSpPr>
          <p:cNvPr id="83" name="그룹 82"/>
          <p:cNvGrpSpPr/>
          <p:nvPr/>
        </p:nvGrpSpPr>
        <p:grpSpPr>
          <a:xfrm>
            <a:off x="830087" y="1255708"/>
            <a:ext cx="561776" cy="788344"/>
            <a:chOff x="7222053" y="1627935"/>
            <a:chExt cx="561776" cy="788344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2191293"/>
              <a:ext cx="561776" cy="222485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053" y="1633051"/>
              <a:ext cx="561776" cy="236827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627935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807" y="1899868"/>
              <a:ext cx="556268" cy="236827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190752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7389611" y="2185447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사각형: 둥근 모서리 316">
            <a:extLst>
              <a:ext uri="{FF2B5EF4-FFF2-40B4-BE49-F238E27FC236}">
                <a16:creationId xmlns:a16="http://schemas.microsoft.com/office/drawing/2014/main" id="{7C8A9F0E-203D-45F6-BDE0-7A479F2E85CF}"/>
              </a:ext>
            </a:extLst>
          </p:cNvPr>
          <p:cNvSpPr/>
          <p:nvPr/>
        </p:nvSpPr>
        <p:spPr>
          <a:xfrm>
            <a:off x="2116203" y="6142847"/>
            <a:ext cx="326662" cy="312061"/>
          </a:xfrm>
          <a:prstGeom prst="roundRect">
            <a:avLst/>
          </a:prstGeom>
          <a:solidFill>
            <a:srgbClr val="7D4B25"/>
          </a:solidFill>
          <a:ln w="38100">
            <a:solidFill>
              <a:srgbClr val="35201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X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99402" y="4424392"/>
            <a:ext cx="2752390" cy="45719"/>
          </a:xfrm>
          <a:prstGeom prst="rect">
            <a:avLst/>
          </a:prstGeom>
          <a:solidFill>
            <a:srgbClr val="774E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789542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125%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52788" y="5539617"/>
            <a:ext cx="3658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31%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5289691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5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27140" y="5039765"/>
            <a:ext cx="41710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100%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666414" y="4539913"/>
            <a:ext cx="33855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250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08473E-4F09-4E12-B72D-52A141773BC8}"/>
              </a:ext>
            </a:extLst>
          </p:cNvPr>
          <p:cNvSpPr txBox="1"/>
          <p:nvPr/>
        </p:nvSpPr>
        <p:spPr>
          <a:xfrm>
            <a:off x="1717710" y="4789839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>
                <a:solidFill>
                  <a:srgbClr val="FFFF00"/>
                </a:solidFill>
              </a:rPr>
              <a:t>1</a:t>
            </a:r>
            <a:endParaRPr lang="ko-KR" altLang="en-US" sz="700" b="1" dirty="0">
              <a:solidFill>
                <a:srgbClr val="FFFF00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1" name="직선 연결선 17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0" y="123955"/>
            <a:ext cx="791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캐릭터 상세 팝업 설명</a:t>
            </a: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3210"/>
            <a:ext cx="3548330" cy="7873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184" name="직사각형 183"/>
          <p:cNvSpPr/>
          <p:nvPr/>
        </p:nvSpPr>
        <p:spPr>
          <a:xfrm>
            <a:off x="750214" y="1181514"/>
            <a:ext cx="772116" cy="902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679818" y="109732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87" name="직사각형 186"/>
          <p:cNvSpPr/>
          <p:nvPr/>
        </p:nvSpPr>
        <p:spPr>
          <a:xfrm>
            <a:off x="933147" y="2927714"/>
            <a:ext cx="562165" cy="556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856836" y="284278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89" name="직사각형 188"/>
          <p:cNvSpPr/>
          <p:nvPr/>
        </p:nvSpPr>
        <p:spPr>
          <a:xfrm>
            <a:off x="1724235" y="2337535"/>
            <a:ext cx="1127341" cy="15481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1631204" y="226785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862076" y="4051429"/>
            <a:ext cx="2841043" cy="2083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579299D8-9BD2-432B-9148-3DEBAAB23F16}"/>
              </a:ext>
            </a:extLst>
          </p:cNvPr>
          <p:cNvSpPr/>
          <p:nvPr/>
        </p:nvSpPr>
        <p:spPr>
          <a:xfrm>
            <a:off x="764192" y="397311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 장착 슬롯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는 무기</a:t>
            </a:r>
            <a:r>
              <a:rPr lang="en-US" altLang="ko-KR" sz="1200" dirty="0"/>
              <a:t>, 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는 한벌 옷</a:t>
            </a:r>
            <a:endParaRPr lang="en-US" altLang="ko-KR" sz="1200" dirty="0"/>
          </a:p>
          <a:p>
            <a:r>
              <a:rPr lang="ko-KR" altLang="en-US" sz="1200" dirty="0"/>
              <a:t>터치 시 장착된 스킨 착용 해제</a:t>
            </a:r>
            <a:endParaRPr lang="en-US" altLang="ko-KR" sz="1200" dirty="0"/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</a:rPr>
              <a:t>캐릭터 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아바타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장착한 아이템에 따라 아바타의 외형 변화</a:t>
            </a:r>
            <a:endParaRPr lang="en-US" altLang="ko-KR" sz="1200" dirty="0"/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스탯 및 보물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스탯 표기와 보물 효과 표기는 한글 자음 순서대로 정렬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스탯 표기에서 </a:t>
            </a:r>
            <a:r>
              <a:rPr lang="en-US" altLang="ko-KR" sz="1200" dirty="0"/>
              <a:t>%</a:t>
            </a:r>
            <a:r>
              <a:rPr lang="ko-KR" altLang="en-US" sz="1200" dirty="0"/>
              <a:t>가 붙은 항목들은 기본값이 </a:t>
            </a:r>
            <a:r>
              <a:rPr lang="en-US" altLang="ko-KR" sz="1200" dirty="0"/>
              <a:t>100% </a:t>
            </a:r>
            <a:r>
              <a:rPr lang="ko-KR" altLang="en-US" sz="1200" dirty="0"/>
              <a:t>입니다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이동속도는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움직일수있는 거리 값을 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이동속도 </a:t>
            </a:r>
            <a:r>
              <a:rPr lang="en-US" altLang="ko-KR" sz="1200" dirty="0"/>
              <a:t>1 = 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1M)</a:t>
            </a:r>
          </a:p>
          <a:p>
            <a:endParaRPr lang="en-US" altLang="ko-KR" sz="9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</a:t>
            </a:r>
            <a:r>
              <a:rPr lang="ko-KR" altLang="en-US" sz="1400" b="1" dirty="0">
                <a:solidFill>
                  <a:srgbClr val="FF0000"/>
                </a:solidFill>
              </a:rPr>
              <a:t>애니메이션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캐릭터를 터치하면 캐릭터 정보창 팝업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화면 하단에서부터 화면 중앙까지 올라오는 팝업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버튼을 터치 시</a:t>
            </a:r>
            <a:r>
              <a:rPr lang="en-US" altLang="ko-KR" sz="1200" dirty="0"/>
              <a:t> </a:t>
            </a:r>
            <a:r>
              <a:rPr lang="ko-KR" altLang="en-US" sz="1200" dirty="0"/>
              <a:t>팝업이 화면 하단으로 내려감</a:t>
            </a:r>
            <a:endParaRPr lang="en-US" altLang="ko-KR" sz="1200" dirty="0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1117406" y="2928813"/>
            <a:ext cx="166881" cy="56183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95" t="75055" r="14632" b="460"/>
          <a:stretch/>
        </p:blipFill>
        <p:spPr>
          <a:xfrm rot="2380326" flipH="1">
            <a:off x="2378978" y="3289113"/>
            <a:ext cx="166881" cy="5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 화면 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09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135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9" y="1011511"/>
            <a:ext cx="354833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A) [</a:t>
            </a:r>
            <a:r>
              <a:rPr lang="ko-KR" altLang="en-US" sz="1400" b="1" dirty="0">
                <a:solidFill>
                  <a:schemeClr val="accent1"/>
                </a:solidFill>
              </a:rPr>
              <a:t>무기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무기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무기의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현재 레벨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레벨이 높아질수록 공격력 증가</a:t>
            </a:r>
            <a:endParaRPr lang="en-US" altLang="ko-KR" sz="1200" dirty="0"/>
          </a:p>
          <a:p>
            <a:r>
              <a:rPr lang="ko-KR" altLang="en-US" sz="1200" dirty="0"/>
              <a:t>최대 레벨 도달 시 버튼에 </a:t>
            </a:r>
            <a:r>
              <a:rPr lang="en-US" altLang="ko-KR" sz="1200" dirty="0"/>
              <a:t>MAX </a:t>
            </a:r>
            <a:r>
              <a:rPr lang="ko-KR" altLang="en-US" sz="1200" dirty="0"/>
              <a:t>표기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레벨 </a:t>
            </a:r>
            <a:r>
              <a:rPr lang="en-US" altLang="ko-KR" sz="1200" dirty="0"/>
              <a:t>: 10)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현재 무기의 공격력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레벨    을 올릴 시 추가되는 공격력 수치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다음 단계의 무기를 구매하기 위해서는 착용하고 있는 무기를 </a:t>
            </a:r>
            <a:r>
              <a:rPr lang="en-US" altLang="ko-KR" sz="1200" dirty="0"/>
              <a:t>Lv.10</a:t>
            </a:r>
            <a:r>
              <a:rPr lang="ko-KR" altLang="en-US" sz="1200" dirty="0"/>
              <a:t>까지 업그레이드</a:t>
            </a:r>
            <a:r>
              <a:rPr lang="en-US" altLang="ko-KR" sz="1200" dirty="0"/>
              <a:t>)</a:t>
            </a: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/>
              <a:t>5) </a:t>
            </a:r>
            <a:r>
              <a:rPr lang="ko-KR" altLang="en-US" sz="1400" b="1" dirty="0"/>
              <a:t>▶ 데이터베이스 추후 예정</a:t>
            </a:r>
            <a:endParaRPr lang="en-US" altLang="ko-KR" sz="14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114" name="그림 113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62457" y="2297732"/>
            <a:ext cx="3043194" cy="5155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309280"/>
            <a:ext cx="1044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j-ea"/>
                <a:ea typeface="+mj-ea"/>
              </a:rPr>
              <a:t>1. </a:t>
            </a:r>
            <a:r>
              <a:rPr lang="ko-KR" altLang="en-US" sz="10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07830" y="2327922"/>
            <a:ext cx="437502" cy="425321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222460" y="2549176"/>
            <a:ext cx="10445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8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451538" y="2309279"/>
            <a:ext cx="51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541205" y="2494392"/>
            <a:ext cx="3411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8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159995" y="2354023"/>
            <a:ext cx="595661" cy="399220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15394" y="2522839"/>
            <a:ext cx="3641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174598" y="2378844"/>
            <a:ext cx="613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51512" y="2327923"/>
            <a:ext cx="918213" cy="425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07945" y="2288868"/>
            <a:ext cx="697705" cy="5314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6456344" y="2341662"/>
            <a:ext cx="449561" cy="37844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913516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6572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666436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1. </a:t>
            </a:r>
            <a:r>
              <a:rPr lang="ko-KR" altLang="en-US" sz="800" b="1" dirty="0">
                <a:latin typeface="+mj-ea"/>
                <a:ea typeface="+mj-ea"/>
              </a:rPr>
              <a:t>나무 막대기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681232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5683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4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10846" y="3683892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85294" y="3810525"/>
            <a:ext cx="2832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</a:p>
        </p:txBody>
      </p:sp>
      <p:sp>
        <p:nvSpPr>
          <p:cNvPr id="20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70194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80745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7084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+1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164615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18857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671958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695919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18200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20596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165129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2. </a:t>
            </a:r>
            <a:r>
              <a:rPr lang="ko-KR" altLang="en-US" sz="800" b="1" dirty="0">
                <a:latin typeface="+mj-ea"/>
                <a:ea typeface="+mj-ea"/>
              </a:rPr>
              <a:t>나무 몽둥이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55529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18710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51824" y="4313989"/>
            <a:ext cx="3531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684781"/>
            <a:ext cx="1020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3. </a:t>
            </a:r>
            <a:r>
              <a:rPr lang="ko-KR" altLang="en-US" sz="800" b="1" dirty="0">
                <a:latin typeface="+mj-ea"/>
                <a:ea typeface="+mj-ea"/>
              </a:rPr>
              <a:t>목검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7518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4684780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0892" y="4830340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183472"/>
            <a:ext cx="867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+mj-ea"/>
                <a:ea typeface="+mj-ea"/>
              </a:rPr>
              <a:t>4. </a:t>
            </a:r>
            <a:r>
              <a:rPr lang="ko-KR" altLang="en-US" sz="800" b="1" dirty="0">
                <a:latin typeface="+mj-ea"/>
                <a:ea typeface="+mj-ea"/>
              </a:rPr>
              <a:t>녹슨 검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7387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lt"/>
                <a:ea typeface="PF스타더스트" panose="03050601020101020101" pitchFamily="66" charset="-127"/>
              </a:rPr>
              <a:t>Lv. 0 / 10</a:t>
            </a:r>
            <a:endParaRPr lang="ko-KR" altLang="en-US" sz="700" b="1" dirty="0"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24208" y="5205445"/>
            <a:ext cx="427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ATK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569853" y="5352365"/>
            <a:ext cx="348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</a:p>
        </p:txBody>
      </p:sp>
      <p:sp>
        <p:nvSpPr>
          <p:cNvPr id="3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198758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304268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</a:p>
        </p:txBody>
      </p:sp>
      <p:sp>
        <p:nvSpPr>
          <p:cNvPr id="312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71341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81892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</a:t>
            </a:r>
          </a:p>
        </p:txBody>
      </p:sp>
      <p:sp>
        <p:nvSpPr>
          <p:cNvPr id="31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22611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33162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900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20553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725271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243236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 +0</a:t>
            </a: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8"/>
            <a:ext cx="570365" cy="611443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5"/>
          </a:xfrm>
          <a:prstGeom prst="rect">
            <a:avLst/>
          </a:prstGeom>
          <a:noFill/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t="22715" r="31025" b="23136"/>
          <a:stretch/>
        </p:blipFill>
        <p:spPr>
          <a:xfrm>
            <a:off x="1637607" y="2327564"/>
            <a:ext cx="523702" cy="764771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3861763"/>
            <a:ext cx="112995" cy="105291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362982"/>
            <a:ext cx="112995" cy="105291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4885247"/>
            <a:ext cx="112995" cy="105291"/>
          </a:xfrm>
          <a:prstGeom prst="rect">
            <a:avLst/>
          </a:prstGeom>
        </p:spPr>
      </p:pic>
      <p:pic>
        <p:nvPicPr>
          <p:cNvPr id="150" name="그림 14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76" y="5386466"/>
            <a:ext cx="112995" cy="105291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00" y="2563539"/>
            <a:ext cx="137295" cy="127934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AE4C97B0-4C61-44B4-9979-518B4901CFEC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164" name="그림 163" descr="방이(가) 표시된 사진&#10;&#10;자동 생성된 설명">
            <a:extLst>
              <a:ext uri="{FF2B5EF4-FFF2-40B4-BE49-F238E27FC236}">
                <a16:creationId xmlns:a16="http://schemas.microsoft.com/office/drawing/2014/main" id="{1CA99062-1323-4C14-84B0-AB939E380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7" y="3209351"/>
            <a:ext cx="3025375" cy="428119"/>
          </a:xfrm>
          <a:prstGeom prst="rect">
            <a:avLst/>
          </a:prstGeom>
        </p:spPr>
      </p:pic>
      <p:cxnSp>
        <p:nvCxnSpPr>
          <p:cNvPr id="143" name="직선 연결선 142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무기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1871078" y="1310133"/>
            <a:ext cx="1002109" cy="384859"/>
            <a:chOff x="1393168" y="1120587"/>
            <a:chExt cx="1002109" cy="384859"/>
          </a:xfrm>
        </p:grpSpPr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36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195" name="그룹 194"/>
          <p:cNvGrpSpPr/>
          <p:nvPr/>
        </p:nvGrpSpPr>
        <p:grpSpPr>
          <a:xfrm>
            <a:off x="942875" y="1158939"/>
            <a:ext cx="561776" cy="788344"/>
            <a:chOff x="430398" y="1158939"/>
            <a:chExt cx="561776" cy="788344"/>
          </a:xfrm>
        </p:grpSpPr>
        <p:pic>
          <p:nvPicPr>
            <p:cNvPr id="197" name="그림 196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300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1" name="그림 240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18" y="1123719"/>
            <a:ext cx="1329246" cy="2709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7" t="82962" r="81115" b="68"/>
          <a:stretch/>
        </p:blipFill>
        <p:spPr>
          <a:xfrm rot="19018873">
            <a:off x="1245575" y="4136289"/>
            <a:ext cx="169188" cy="422971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1243632" y="3635734"/>
            <a:ext cx="207698" cy="424923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28787">
            <a:off x="1281237" y="4671217"/>
            <a:ext cx="121680" cy="3772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8" t="38303" r="33890" b="41455"/>
          <a:stretch/>
        </p:blipFill>
        <p:spPr>
          <a:xfrm rot="18841422">
            <a:off x="1272216" y="5156994"/>
            <a:ext cx="135532" cy="443800"/>
          </a:xfrm>
          <a:prstGeom prst="rect">
            <a:avLst/>
          </a:prstGeom>
        </p:spPr>
      </p:pic>
      <p:pic>
        <p:nvPicPr>
          <p:cNvPr id="244" name="그림 24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18990861" flipH="1">
            <a:off x="4927156" y="2320490"/>
            <a:ext cx="235312" cy="481418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4833522" y="4418812"/>
            <a:ext cx="683181" cy="542734"/>
            <a:chOff x="8833254" y="4418812"/>
            <a:chExt cx="683181" cy="542734"/>
          </a:xfrm>
        </p:grpSpPr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48" name="그림 247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15" t="67877" r="10958" b="4245"/>
            <a:stretch/>
          </p:blipFill>
          <p:spPr>
            <a:xfrm rot="18569493" flipH="1">
              <a:off x="9007879" y="4375255"/>
              <a:ext cx="333932" cy="683181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5733582" y="4355946"/>
            <a:ext cx="584014" cy="658114"/>
            <a:chOff x="9559475" y="4355946"/>
            <a:chExt cx="584014" cy="658114"/>
          </a:xfrm>
        </p:grpSpPr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3" name="그림 262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7" t="82962" r="81115" b="68"/>
            <a:stretch/>
          </p:blipFill>
          <p:spPr>
            <a:xfrm rot="19018873">
              <a:off x="9705971" y="4355946"/>
              <a:ext cx="263245" cy="658114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6534475" y="4418812"/>
            <a:ext cx="612794" cy="542734"/>
            <a:chOff x="10220233" y="4418812"/>
            <a:chExt cx="612794" cy="542734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4" name="그림 26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28787">
              <a:off x="10427792" y="4391298"/>
              <a:ext cx="197676" cy="612794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7364148" y="4418812"/>
            <a:ext cx="672717" cy="542734"/>
            <a:chOff x="10838803" y="4418812"/>
            <a:chExt cx="672717" cy="542734"/>
          </a:xfrm>
        </p:grpSpPr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897916" y="44188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5" name="그림 264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8" t="38303" r="33890" b="41455"/>
            <a:stretch/>
          </p:blipFill>
          <p:spPr>
            <a:xfrm rot="18841422">
              <a:off x="11072441" y="4359560"/>
              <a:ext cx="205441" cy="672717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4827672" y="5584212"/>
            <a:ext cx="686571" cy="542734"/>
            <a:chOff x="8827404" y="5584212"/>
            <a:chExt cx="686571" cy="542734"/>
          </a:xfrm>
        </p:grpSpPr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8882838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75" t="43755" r="46525" b="41356"/>
            <a:stretch/>
          </p:blipFill>
          <p:spPr>
            <a:xfrm rot="18645950" flipH="1">
              <a:off x="9055407" y="5535632"/>
              <a:ext cx="230565" cy="686571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5689438" y="5584212"/>
            <a:ext cx="672302" cy="542734"/>
            <a:chOff x="9515331" y="5584212"/>
            <a:chExt cx="672302" cy="542734"/>
          </a:xfrm>
        </p:grpSpPr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9559475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67" t="42778" r="51444" b="41111"/>
            <a:stretch/>
          </p:blipFill>
          <p:spPr>
            <a:xfrm rot="18819188" flipH="1">
              <a:off x="9728613" y="5542766"/>
              <a:ext cx="245738" cy="672302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6544945" y="5584212"/>
            <a:ext cx="584014" cy="612064"/>
            <a:chOff x="10236112" y="5584212"/>
            <a:chExt cx="584014" cy="612064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0236112" y="5584212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83" t="43445" r="71572" b="41666"/>
            <a:stretch/>
          </p:blipFill>
          <p:spPr>
            <a:xfrm rot="18968331">
              <a:off x="10370917" y="5604572"/>
              <a:ext cx="335594" cy="59170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7424142" y="5584209"/>
            <a:ext cx="613092" cy="542734"/>
            <a:chOff x="11406003" y="5584209"/>
            <a:chExt cx="613092" cy="542734"/>
          </a:xfrm>
        </p:grpSpPr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id="{CA296D29-C6C1-44AD-AABC-6659A08945D6}"/>
                </a:ext>
              </a:extLst>
            </p:cNvPr>
            <p:cNvSpPr/>
            <p:nvPr/>
          </p:nvSpPr>
          <p:spPr>
            <a:xfrm>
              <a:off x="11408232" y="5584209"/>
              <a:ext cx="584014" cy="542734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33" t="39444" r="79667" b="41555"/>
            <a:stretch/>
          </p:blipFill>
          <p:spPr>
            <a:xfrm rot="18620600">
              <a:off x="11551209" y="5555572"/>
              <a:ext cx="322680" cy="613092"/>
            </a:xfrm>
            <a:prstGeom prst="rect">
              <a:avLst/>
            </a:prstGeom>
          </p:spPr>
        </p:pic>
      </p:grpSp>
      <p:sp>
        <p:nvSpPr>
          <p:cNvPr id="266" name="TextBox 265"/>
          <p:cNvSpPr txBox="1"/>
          <p:nvPr/>
        </p:nvSpPr>
        <p:spPr>
          <a:xfrm>
            <a:off x="5012099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67" name="TextBox 266"/>
          <p:cNvSpPr txBox="1"/>
          <p:nvPr/>
        </p:nvSpPr>
        <p:spPr>
          <a:xfrm>
            <a:off x="5872855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68" name="TextBox 267"/>
          <p:cNvSpPr txBox="1"/>
          <p:nvPr/>
        </p:nvSpPr>
        <p:spPr>
          <a:xfrm>
            <a:off x="6682014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69" name="TextBox 268"/>
          <p:cNvSpPr txBox="1"/>
          <p:nvPr/>
        </p:nvSpPr>
        <p:spPr>
          <a:xfrm>
            <a:off x="7541648" y="49498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270" name="TextBox 269"/>
          <p:cNvSpPr txBox="1"/>
          <p:nvPr/>
        </p:nvSpPr>
        <p:spPr>
          <a:xfrm>
            <a:off x="7541648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71" name="TextBox 270"/>
          <p:cNvSpPr txBox="1"/>
          <p:nvPr/>
        </p:nvSpPr>
        <p:spPr>
          <a:xfrm>
            <a:off x="668868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72" name="TextBox 271"/>
          <p:cNvSpPr txBox="1"/>
          <p:nvPr/>
        </p:nvSpPr>
        <p:spPr>
          <a:xfrm>
            <a:off x="5874349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3" name="TextBox 272"/>
          <p:cNvSpPr txBox="1"/>
          <p:nvPr/>
        </p:nvSpPr>
        <p:spPr>
          <a:xfrm>
            <a:off x="5016255" y="616807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29" name="위쪽/아래쪽 화살표 128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141831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196845"/>
            <a:ext cx="3035079" cy="257848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805596" y="2327923"/>
            <a:ext cx="439736" cy="425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612035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579390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3694" y="2047311"/>
            <a:ext cx="197166" cy="1971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5135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4506867" y="2655788"/>
            <a:ext cx="3559265" cy="26435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687288" y="1725034"/>
            <a:ext cx="3207033" cy="5193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1736667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735103" y="1755447"/>
            <a:ext cx="461057" cy="428469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1" name="그림 23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8933" y="1850741"/>
            <a:ext cx="434956" cy="271412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7" y="1873396"/>
            <a:ext cx="8386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</a:p>
        </p:txBody>
      </p:sp>
      <p:sp>
        <p:nvSpPr>
          <p:cNvPr id="233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13904" y="1781741"/>
            <a:ext cx="627730" cy="402175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386805" y="1933539"/>
            <a:ext cx="486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00349" y="1789977"/>
            <a:ext cx="597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pic>
        <p:nvPicPr>
          <p:cNvPr id="256" name="그림 2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30" y="1981828"/>
            <a:ext cx="159146" cy="171757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172055" y="2041986"/>
            <a:ext cx="17798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07104"/>
            <a:ext cx="3648479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</a:rPr>
              <a:t>A) [</a:t>
            </a:r>
            <a:r>
              <a:rPr lang="ko-KR" altLang="en-US" sz="1200" b="1" dirty="0">
                <a:solidFill>
                  <a:schemeClr val="accent1"/>
                </a:solidFill>
              </a:rPr>
              <a:t>보물</a:t>
            </a:r>
            <a:r>
              <a:rPr lang="en-US" altLang="ko-KR" sz="1200" b="1" dirty="0">
                <a:solidFill>
                  <a:schemeClr val="accent1"/>
                </a:solidFill>
              </a:rPr>
              <a:t>] </a:t>
            </a:r>
            <a:r>
              <a:rPr lang="ko-KR" altLang="en-US" sz="1200" b="1" dirty="0">
                <a:solidFill>
                  <a:schemeClr val="accent1"/>
                </a:solidFill>
              </a:rPr>
              <a:t>목록 메뉴</a:t>
            </a:r>
            <a:endParaRPr lang="en-US" altLang="ko-KR" sz="12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상하 </a:t>
            </a:r>
            <a:r>
              <a:rPr lang="en-US" altLang="ko-KR" sz="1100" dirty="0"/>
              <a:t>Scroll</a:t>
            </a:r>
            <a:r>
              <a:rPr lang="ko-KR" altLang="en-US" sz="1100" dirty="0"/>
              <a:t>로 이동 </a:t>
            </a:r>
            <a:r>
              <a:rPr lang="en-US" altLang="ko-KR" sz="1100" dirty="0"/>
              <a:t>(</a:t>
            </a:r>
            <a:r>
              <a:rPr lang="ko-KR" altLang="en-US" sz="1100" dirty="0"/>
              <a:t>터치</a:t>
            </a:r>
            <a:r>
              <a:rPr lang="en-US" altLang="ko-KR" sz="11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100" dirty="0"/>
              <a:t>한 화면에 </a:t>
            </a:r>
            <a:r>
              <a:rPr lang="en-US" altLang="ko-KR" sz="1100" dirty="0"/>
              <a:t>4</a:t>
            </a:r>
            <a:r>
              <a:rPr lang="ko-KR" altLang="en-US" sz="1100" dirty="0"/>
              <a:t>개까지 정렬 </a:t>
            </a:r>
            <a:r>
              <a:rPr lang="en-US" altLang="ko-KR" sz="1100" dirty="0"/>
              <a:t>(Default)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rgbClr val="FF0000"/>
                </a:solidFill>
              </a:rPr>
              <a:t>1) </a:t>
            </a:r>
            <a:r>
              <a:rPr lang="ko-KR" altLang="en-US" sz="1200" b="1" dirty="0">
                <a:solidFill>
                  <a:srgbClr val="FF0000"/>
                </a:solidFill>
              </a:rPr>
              <a:t>보물 썸네일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b="1" dirty="0"/>
              <a:t>(125 x 125)</a:t>
            </a:r>
            <a:r>
              <a:rPr lang="ko-KR" altLang="en-US" sz="1100" b="1" dirty="0"/>
              <a:t> 픽셀</a:t>
            </a:r>
            <a:r>
              <a:rPr lang="ko-KR" altLang="en-US" sz="1100" dirty="0"/>
              <a:t> 크기로 배치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이름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현재 레벨과 최대 레벨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최대 레벨 </a:t>
            </a:r>
            <a:r>
              <a:rPr lang="en-US" altLang="ko-KR" sz="1100" dirty="0"/>
              <a:t>: 100</a:t>
            </a:r>
          </a:p>
          <a:p>
            <a:r>
              <a:rPr lang="ko-KR" altLang="en-US" sz="1100" dirty="0"/>
              <a:t>최대 레벨 도달 시 버튼에 </a:t>
            </a:r>
            <a:r>
              <a:rPr lang="en-US" altLang="ko-KR" sz="1100" dirty="0"/>
              <a:t>MAX </a:t>
            </a:r>
            <a:r>
              <a:rPr lang="ko-KR" altLang="en-US" sz="1100" dirty="0"/>
              <a:t>표기</a:t>
            </a:r>
            <a:endParaRPr lang="en-US" altLang="ko-KR" sz="1100" dirty="0"/>
          </a:p>
          <a:p>
            <a:r>
              <a:rPr lang="ko-KR" altLang="en-US" sz="1100" dirty="0"/>
              <a:t>보물은 최대 레벨을 달성하지 않아도 다른 보물 구매 가능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보물의 효과를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적용되고 있는 효과는 </a:t>
            </a:r>
            <a:r>
              <a:rPr lang="ko-KR" altLang="en-US" sz="1100" b="1" dirty="0">
                <a:solidFill>
                  <a:schemeClr val="accent6"/>
                </a:solidFill>
              </a:rPr>
              <a:t>초록색</a:t>
            </a:r>
            <a:r>
              <a:rPr lang="ko-KR" altLang="en-US" sz="1100" dirty="0"/>
              <a:t>으로 표시</a:t>
            </a:r>
            <a:endParaRPr lang="en-US" altLang="ko-KR" sz="1100" dirty="0"/>
          </a:p>
          <a:p>
            <a:r>
              <a:rPr lang="en-US" altLang="ko-KR" sz="1400" dirty="0"/>
              <a:t>    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올리기 위해 필요한 재화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레벨을 올릴 시 추가되는 수치 값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5) </a:t>
            </a:r>
            <a:r>
              <a:rPr lang="ko-KR" altLang="en-US" sz="1200" b="1" dirty="0">
                <a:solidFill>
                  <a:srgbClr val="FF0000"/>
                </a:solidFill>
              </a:rPr>
              <a:t>일반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Default : </a:t>
            </a:r>
            <a:r>
              <a:rPr lang="ko-KR" altLang="en-US" sz="1100" dirty="0"/>
              <a:t>일반 버튼</a:t>
            </a:r>
            <a:r>
              <a:rPr lang="en-US" altLang="ko-KR" sz="1100" dirty="0"/>
              <a:t>, </a:t>
            </a:r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6)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버튼 터치 시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버튼 터치 시 눌린 효과</a:t>
            </a:r>
            <a:endParaRPr lang="en-US" altLang="ko-KR" sz="1100" dirty="0"/>
          </a:p>
          <a:p>
            <a:endParaRPr lang="en-US" altLang="ko-KR" sz="14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7) </a:t>
            </a:r>
            <a:r>
              <a:rPr lang="ko-KR" altLang="en-US" sz="1200" b="1" dirty="0">
                <a:solidFill>
                  <a:srgbClr val="FF0000"/>
                </a:solidFill>
              </a:rPr>
              <a:t>스페셜 보물의 보유 유무 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100" dirty="0"/>
              <a:t>스페셜 보물을 획득할 때마다 </a:t>
            </a:r>
            <a:r>
              <a:rPr lang="en-US" altLang="ko-KR" sz="1100" dirty="0"/>
              <a:t>1</a:t>
            </a:r>
            <a:r>
              <a:rPr lang="ko-KR" altLang="en-US" sz="1100" dirty="0"/>
              <a:t>레벨 씩 업그레이드</a:t>
            </a:r>
            <a:endParaRPr lang="en-US" altLang="ko-KR" sz="1100" dirty="0"/>
          </a:p>
          <a:p>
            <a:r>
              <a:rPr lang="ko-KR" altLang="en-US" sz="1100" dirty="0"/>
              <a:t>스페셜 보물을 보유중 일시 버튼에 획득 표기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 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노란색</a:t>
            </a:r>
            <a:r>
              <a:rPr lang="en-US" altLang="ko-KR" sz="1100" b="1" dirty="0"/>
              <a:t>)</a:t>
            </a:r>
          </a:p>
          <a:p>
            <a:r>
              <a:rPr lang="ko-KR" altLang="en-US" sz="1100" dirty="0"/>
              <a:t>스페셜 보물 미보유시 버튼에 미 획득 표기</a:t>
            </a:r>
            <a:endParaRPr lang="en-US" altLang="ko-KR" sz="1100" dirty="0"/>
          </a:p>
          <a:p>
            <a:r>
              <a:rPr lang="en-US" altLang="ko-KR" sz="1100" b="1" dirty="0"/>
              <a:t>(</a:t>
            </a:r>
            <a:r>
              <a:rPr lang="ko-KR" altLang="en-US" sz="1100" b="1" dirty="0"/>
              <a:t>버튼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회색</a:t>
            </a:r>
            <a:r>
              <a:rPr lang="en-US" altLang="ko-KR" sz="1100" b="1" dirty="0"/>
              <a:t> , </a:t>
            </a:r>
            <a:r>
              <a:rPr lang="ko-KR" altLang="en-US" sz="1100" b="1" dirty="0"/>
              <a:t>글자 색 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빨간색</a:t>
            </a:r>
            <a:r>
              <a:rPr lang="en-US" altLang="ko-KR" sz="1100" b="1" dirty="0"/>
              <a:t>)</a:t>
            </a:r>
          </a:p>
          <a:p>
            <a:r>
              <a:rPr lang="en-US" altLang="ko-KR" sz="1000" dirty="0"/>
              <a:t>8) </a:t>
            </a:r>
            <a:r>
              <a:rPr lang="ko-KR" altLang="en-US" sz="1000" b="1" dirty="0"/>
              <a:t>데이터베이스 추후 예정</a:t>
            </a:r>
            <a:endParaRPr lang="en-US" altLang="ko-KR" sz="1000" b="1" dirty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엄마가 싸준 도시락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0392" y="3857308"/>
            <a:ext cx="342679" cy="21383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387515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5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390845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38094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+ 5%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294568"/>
            <a:ext cx="327579" cy="327579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8620" y="5311958"/>
            <a:ext cx="327579" cy="32757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황금 낫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말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부적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405267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49199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00768" y="5432621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306529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4826270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+ 0%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124177" y="5344235"/>
            <a:ext cx="47103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+ 2%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3960585"/>
            <a:ext cx="125383" cy="135318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20" y="4809072"/>
            <a:ext cx="327579" cy="306215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007980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훈련 보상 획득량 증가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25%</a:t>
            </a:r>
            <a:endParaRPr lang="ko-KR" altLang="en-US" sz="7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376832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885807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38285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1 (MAX 100)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450917"/>
            <a:ext cx="125383" cy="135318"/>
          </a:xfrm>
          <a:prstGeom prst="rect">
            <a:avLst/>
          </a:prstGeom>
        </p:spPr>
      </p:pic>
      <p:pic>
        <p:nvPicPr>
          <p:cNvPr id="125" name="그림 1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4963359"/>
            <a:ext cx="125383" cy="13531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76" y="5475747"/>
            <a:ext cx="125383" cy="13531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5023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적 처치 획득 식량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00589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공격력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50701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확률 증가 </a:t>
            </a:r>
            <a:r>
              <a:rPr lang="en-US" altLang="ko-KR" sz="700" b="1" dirty="0">
                <a:latin typeface="+mj-ea"/>
                <a:ea typeface="+mj-ea"/>
              </a:rPr>
              <a:t>1%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78" name="그림 177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24" y="2847060"/>
            <a:ext cx="2804159" cy="2307919"/>
          </a:xfrm>
          <a:prstGeom prst="rect">
            <a:avLst/>
          </a:prstGeom>
        </p:spPr>
      </p:pic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300806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017234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상인의 티켓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303203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12495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3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185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3052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042340" y="3117058"/>
            <a:ext cx="467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획득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351541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353937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02275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04671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30868" y="453280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5068539" y="455676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515927"/>
            <a:ext cx="1118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가벼운 깃털 목걸이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035579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바람의 반지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53427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천둥의 증표</a:t>
            </a:r>
          </a:p>
        </p:txBody>
      </p:sp>
      <p:sp>
        <p:nvSpPr>
          <p:cNvPr id="199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021457" y="354955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257779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무기 가격 감소 </a:t>
            </a:r>
            <a:r>
              <a:rPr lang="en-US" altLang="ko-KR" sz="700" b="1" dirty="0">
                <a:solidFill>
                  <a:schemeClr val="accent6"/>
                </a:solidFill>
                <a:latin typeface="+mj-ea"/>
                <a:ea typeface="+mj-ea"/>
              </a:rPr>
              <a:t>15%</a:t>
            </a:r>
            <a:r>
              <a:rPr lang="ko-KR" altLang="en-US" sz="700" b="1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362663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135606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2" y="4632650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2">
                    <a:lumMod val="50000"/>
                  </a:schemeClr>
                </a:solidFill>
                <a:latin typeface="+mj-lt"/>
                <a:ea typeface="PF스타더스트" panose="03050601020101020101" pitchFamily="66" charset="-127"/>
              </a:rPr>
              <a:t>Lv. 0 (MAX 10)</a:t>
            </a:r>
            <a:endParaRPr lang="ko-KR" altLang="en-US" sz="700" b="1" dirty="0">
              <a:solidFill>
                <a:schemeClr val="accent2">
                  <a:lumMod val="50000"/>
                </a:schemeClr>
              </a:solidFill>
              <a:latin typeface="+mj-lt"/>
              <a:ea typeface="PF스타더스트" panose="03050601020101020101" pitchFamily="66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375217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캐릭터 이동속도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255694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공격속도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5412791" y="4756818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latin typeface="+mj-ea"/>
                <a:ea typeface="+mj-ea"/>
              </a:rPr>
              <a:t>치명타 데미지 증가 </a:t>
            </a:r>
            <a:r>
              <a:rPr lang="en-US" altLang="ko-KR" sz="700" b="1" dirty="0">
                <a:latin typeface="+mj-ea"/>
                <a:ea typeface="+mj-ea"/>
              </a:rPr>
              <a:t>0%</a:t>
            </a:r>
            <a:endParaRPr lang="ko-KR" altLang="en-US" sz="700" b="1" dirty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09" y="3017196"/>
            <a:ext cx="344443" cy="3444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071269" y="3534887"/>
            <a:ext cx="360513" cy="343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064373" y="4039490"/>
            <a:ext cx="359317" cy="354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520" y="4573335"/>
            <a:ext cx="276009" cy="314080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6919676" y="3603954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20" y="1735437"/>
            <a:ext cx="976802" cy="3346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5221819" y="2073447"/>
            <a:ext cx="1271849" cy="1428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595387" y="152856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20253" y="1878780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297" name="직사각형 296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138674" y="1735437"/>
            <a:ext cx="755647" cy="514615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443311" y="151887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8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5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53200"/>
            <a:ext cx="3044030" cy="459968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스페셜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일반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273" name="그룹 272"/>
          <p:cNvGrpSpPr/>
          <p:nvPr/>
        </p:nvGrpSpPr>
        <p:grpSpPr>
          <a:xfrm>
            <a:off x="4764484" y="2518858"/>
            <a:ext cx="3044029" cy="441885"/>
            <a:chOff x="845256" y="3271283"/>
            <a:chExt cx="3044029" cy="441885"/>
          </a:xfrm>
        </p:grpSpPr>
        <p:pic>
          <p:nvPicPr>
            <p:cNvPr id="274" name="그림 27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56" y="3271283"/>
              <a:ext cx="3044029" cy="441885"/>
            </a:xfrm>
            <a:prstGeom prst="rect">
              <a:avLst/>
            </a:prstGeom>
          </p:spPr>
        </p:pic>
        <p:sp>
          <p:nvSpPr>
            <p:cNvPr id="278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2976770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 dirty="0">
                  <a:solidFill>
                    <a:schemeClr val="tx1"/>
                  </a:solidFill>
                </a:rPr>
                <a:t>스페셜</a:t>
              </a:r>
            </a:p>
          </p:txBody>
        </p:sp>
        <p:sp>
          <p:nvSpPr>
            <p:cNvPr id="281" name="사각형: 둥근 모서리 26">
              <a:extLst>
                <a:ext uri="{FF2B5EF4-FFF2-40B4-BE49-F238E27FC236}">
                  <a16:creationId xmlns:a16="http://schemas.microsoft.com/office/drawing/2014/main" id="{1E185F6A-C5C3-44A4-825F-53F0D3DDF22D}"/>
                </a:ext>
              </a:extLst>
            </p:cNvPr>
            <p:cNvSpPr/>
            <p:nvPr/>
          </p:nvSpPr>
          <p:spPr>
            <a:xfrm>
              <a:off x="1265524" y="3437322"/>
              <a:ext cx="495093" cy="1720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00" b="1">
                  <a:solidFill>
                    <a:schemeClr val="tx1"/>
                  </a:solidFill>
                </a:rPr>
                <a:t>일반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0" name="사각형: 둥근 모서리 124">
            <a:extLst>
              <a:ext uri="{FF2B5EF4-FFF2-40B4-BE49-F238E27FC236}">
                <a16:creationId xmlns:a16="http://schemas.microsoft.com/office/drawing/2014/main" id="{C045EDC4-0209-40C3-A999-CF8D7CCEFE3D}"/>
              </a:ext>
            </a:extLst>
          </p:cNvPr>
          <p:cNvSpPr/>
          <p:nvPr/>
        </p:nvSpPr>
        <p:spPr>
          <a:xfrm>
            <a:off x="7021457" y="406398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9CA01E-84B9-46E5-BFF8-EC0BE00F0129}"/>
              </a:ext>
            </a:extLst>
          </p:cNvPr>
          <p:cNvSpPr txBox="1"/>
          <p:nvPr/>
        </p:nvSpPr>
        <p:spPr>
          <a:xfrm>
            <a:off x="6919676" y="4118380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5" name="사각형: 둥근 모서리 124">
            <a:extLst>
              <a:ext uri="{FF2B5EF4-FFF2-40B4-BE49-F238E27FC236}">
                <a16:creationId xmlns:a16="http://schemas.microsoft.com/office/drawing/2014/main" id="{956508FB-EF16-422D-90E6-EA2CAEEC1825}"/>
              </a:ext>
            </a:extLst>
          </p:cNvPr>
          <p:cNvSpPr/>
          <p:nvPr/>
        </p:nvSpPr>
        <p:spPr>
          <a:xfrm>
            <a:off x="7021457" y="457825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494747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9E9A6231-A312-4713-BB57-D680FCE975BF}"/>
              </a:ext>
            </a:extLst>
          </p:cNvPr>
          <p:cNvSpPr txBox="1"/>
          <p:nvPr/>
        </p:nvSpPr>
        <p:spPr>
          <a:xfrm>
            <a:off x="6919676" y="4632650"/>
            <a:ext cx="7038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 획득</a:t>
            </a:r>
            <a:endParaRPr lang="en-US" altLang="ko-KR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5131738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5045183" y="251929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보물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841791" y="2641834"/>
            <a:ext cx="593765" cy="24585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748533" y="2521017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6</a:t>
            </a:r>
            <a:endParaRPr lang="ko-KR" altLang="en-US" sz="1100" dirty="0"/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888724" y="5743518"/>
            <a:ext cx="2871427" cy="656193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3" name="그림 2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43603" y="5809496"/>
            <a:ext cx="342679" cy="213831"/>
          </a:xfrm>
          <a:prstGeom prst="rect">
            <a:avLst/>
          </a:prstGeom>
        </p:spPr>
      </p:pic>
      <p:pic>
        <p:nvPicPr>
          <p:cNvPr id="262" name="그림 26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98" y="5731152"/>
            <a:ext cx="327579" cy="327579"/>
          </a:xfrm>
          <a:prstGeom prst="rect">
            <a:avLst/>
          </a:prstGeom>
        </p:spPr>
      </p:pic>
      <p:pic>
        <p:nvPicPr>
          <p:cNvPr id="264" name="그림 26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423" y="5760299"/>
            <a:ext cx="327579" cy="306215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79" y="5731152"/>
            <a:ext cx="327579" cy="327579"/>
          </a:xfrm>
          <a:prstGeom prst="rect">
            <a:avLst/>
          </a:prstGeom>
        </p:spPr>
      </p:pic>
      <p:pic>
        <p:nvPicPr>
          <p:cNvPr id="310" name="그림 30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88" y="6029418"/>
            <a:ext cx="344443" cy="344443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7" t="143" r="50208" b="85294"/>
          <a:stretch/>
        </p:blipFill>
        <p:spPr>
          <a:xfrm>
            <a:off x="5290084" y="6020610"/>
            <a:ext cx="360513" cy="343346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7" t="14247" r="70476" b="71966"/>
          <a:stretch/>
        </p:blipFill>
        <p:spPr>
          <a:xfrm>
            <a:off x="5635276" y="6045384"/>
            <a:ext cx="359317" cy="354327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25" y="6062053"/>
            <a:ext cx="276009" cy="314080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6375946" y="589112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318505"/>
            <a:ext cx="3035079" cy="24568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733168" y="1735436"/>
            <a:ext cx="462992" cy="44847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59145" y="153125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DE2267-8961-4843-B1B1-A3F2AC5EAC8B}"/>
              </a:ext>
            </a:extLst>
          </p:cNvPr>
          <p:cNvSpPr/>
          <p:nvPr/>
        </p:nvSpPr>
        <p:spPr>
          <a:xfrm>
            <a:off x="6971853" y="3008069"/>
            <a:ext cx="585670" cy="42153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4B54A4DC-6BE4-4BE5-AE22-BFA542800178}"/>
              </a:ext>
            </a:extLst>
          </p:cNvPr>
          <p:cNvSpPr/>
          <p:nvPr/>
        </p:nvSpPr>
        <p:spPr>
          <a:xfrm>
            <a:off x="6864582" y="29306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7</a:t>
            </a:r>
            <a:endParaRPr lang="ko-KR" altLang="en-US" sz="1100" dirty="0"/>
          </a:p>
        </p:txBody>
      </p:sp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98653" y="320358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 및 공통기획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3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직사각형 186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7367"/>
            <a:ext cx="3648479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</a:t>
            </a:r>
            <a:r>
              <a:rPr lang="ko-KR" altLang="en-US" sz="1400" b="1" dirty="0">
                <a:solidFill>
                  <a:schemeClr val="accent1"/>
                </a:solidFill>
              </a:rPr>
              <a:t> 메뉴 선택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r>
              <a:rPr lang="ko-KR" altLang="en-US" sz="1200" dirty="0"/>
              <a:t>무기와 복장 메뉴를 선택할 수 있습니다</a:t>
            </a:r>
            <a:endParaRPr lang="en-US" altLang="ko-KR" sz="1200" dirty="0"/>
          </a:p>
          <a:p>
            <a:r>
              <a:rPr lang="en-US" altLang="ko-KR" sz="1200" dirty="0"/>
              <a:t>(Default : </a:t>
            </a:r>
            <a:r>
              <a:rPr lang="ko-KR" altLang="en-US" sz="1200" dirty="0"/>
              <a:t>무기</a:t>
            </a:r>
            <a:r>
              <a:rPr lang="en-US" altLang="ko-KR" sz="1200" dirty="0"/>
              <a:t>)</a:t>
            </a:r>
          </a:p>
          <a:p>
            <a:endParaRPr lang="en-US" altLang="ko-KR" sz="1600" b="1" dirty="0">
              <a:solidFill>
                <a:schemeClr val="accent1"/>
              </a:solidFill>
            </a:endParaRPr>
          </a:p>
          <a:p>
            <a:r>
              <a:rPr lang="en-US" altLang="ko-KR" sz="1400" b="1" dirty="0">
                <a:solidFill>
                  <a:schemeClr val="accent1"/>
                </a:solidFill>
              </a:rPr>
              <a:t>B) [</a:t>
            </a:r>
            <a:r>
              <a:rPr lang="ko-KR" altLang="en-US" sz="1400" b="1" dirty="0">
                <a:solidFill>
                  <a:schemeClr val="accent1"/>
                </a:solidFill>
              </a:rPr>
              <a:t>상점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</a:t>
            </a:r>
            <a:endParaRPr lang="en-US" altLang="ko-KR" sz="1400" b="1" dirty="0">
              <a:solidFill>
                <a:schemeClr val="accent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dirty="0"/>
              <a:t>(</a:t>
            </a:r>
            <a:r>
              <a:rPr lang="ko-KR" altLang="en-US" sz="1200" dirty="0"/>
              <a:t>터치</a:t>
            </a:r>
            <a:r>
              <a:rPr lang="en-US" altLang="ko-KR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한 화면에 </a:t>
            </a:r>
            <a:r>
              <a:rPr lang="en-US" altLang="ko-KR" sz="1200" dirty="0"/>
              <a:t>4</a:t>
            </a:r>
            <a:r>
              <a:rPr lang="ko-KR" altLang="en-US" sz="1200" dirty="0"/>
              <a:t>개까지 정렬 </a:t>
            </a:r>
            <a:r>
              <a:rPr lang="en-US" altLang="ko-KR" sz="1200" dirty="0"/>
              <a:t>(Default)</a:t>
            </a: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썸네일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썸네일 배경 색상 </a:t>
            </a:r>
            <a:r>
              <a:rPr lang="en-US" altLang="ko-KR" sz="1200" dirty="0"/>
              <a:t>Default :</a:t>
            </a:r>
            <a:r>
              <a:rPr lang="ko-KR" altLang="en-US" sz="1200" dirty="0"/>
              <a:t> </a:t>
            </a:r>
            <a:r>
              <a:rPr lang="ko-KR" altLang="en-US" sz="1200" b="1" dirty="0">
                <a:solidFill>
                  <a:schemeClr val="accent4"/>
                </a:solidFill>
              </a:rPr>
              <a:t>노랑색</a:t>
            </a:r>
            <a:endParaRPr lang="en-US" altLang="ko-KR" sz="1200" b="1" dirty="0">
              <a:solidFill>
                <a:schemeClr val="accent4"/>
              </a:solidFill>
            </a:endParaRPr>
          </a:p>
          <a:p>
            <a:r>
              <a:rPr lang="en-US" altLang="ko-KR" sz="1200" b="1" dirty="0"/>
              <a:t>(125 x 125)</a:t>
            </a:r>
            <a:r>
              <a:rPr lang="ko-KR" altLang="en-US" sz="1200" b="1" dirty="0"/>
              <a:t> 픽셀</a:t>
            </a:r>
            <a:r>
              <a:rPr lang="ko-KR" altLang="en-US" sz="1200" dirty="0"/>
              <a:t> 크기로 배치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이름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효과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rgbClr val="85FF29"/>
                </a:solidFill>
              </a:rPr>
              <a:t>초록색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r>
              <a:rPr lang="ko-KR" altLang="en-US" sz="1200" dirty="0"/>
              <a:t>미장착일시 </a:t>
            </a:r>
            <a:r>
              <a:rPr lang="ko-KR" altLang="en-US" sz="1200" b="1" dirty="0"/>
              <a:t>검정색</a:t>
            </a:r>
            <a:r>
              <a:rPr lang="ko-KR" altLang="en-US" sz="1200" dirty="0"/>
              <a:t>으로 표시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스킨의 장착 현황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장착중일시 </a:t>
            </a:r>
            <a:r>
              <a:rPr lang="ko-KR" altLang="en-US" sz="1200" b="1" dirty="0">
                <a:solidFill>
                  <a:schemeClr val="accent4"/>
                </a:solidFill>
              </a:rPr>
              <a:t>노란색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장착해제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보유중일시 </a:t>
            </a:r>
            <a:r>
              <a:rPr lang="ko-KR" altLang="en-US" sz="1200" b="1" dirty="0">
                <a:solidFill>
                  <a:schemeClr val="accent1"/>
                </a:solidFill>
              </a:rPr>
              <a:t>파란색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장착하기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r>
              <a:rPr lang="ko-KR" altLang="en-US" sz="1200" dirty="0"/>
              <a:t>미보유일시 </a:t>
            </a:r>
            <a:r>
              <a:rPr lang="ko-KR" altLang="en-US" sz="1200" b="1" dirty="0">
                <a:solidFill>
                  <a:srgbClr val="C00000"/>
                </a:solidFill>
              </a:rPr>
              <a:t>빨간색</a:t>
            </a:r>
            <a:r>
              <a:rPr lang="ko-KR" altLang="en-US" sz="1200" dirty="0"/>
              <a:t> 버튼</a:t>
            </a:r>
            <a:r>
              <a:rPr lang="en-US" altLang="ko-KR" sz="1200" dirty="0"/>
              <a:t>, </a:t>
            </a:r>
            <a:r>
              <a:rPr lang="ko-KR" altLang="en-US" sz="1200" b="1" dirty="0"/>
              <a:t>스킨가격</a:t>
            </a:r>
            <a:r>
              <a:rPr lang="ko-KR" altLang="en-US" sz="1200" dirty="0"/>
              <a:t>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공통 버튼 표기 규칙 및 팝업 규칙을 따름</a:t>
            </a:r>
            <a:endParaRPr lang="en-US" altLang="ko-KR" sz="1200" dirty="0"/>
          </a:p>
          <a:p>
            <a:endParaRPr lang="en-US" altLang="ko-KR" sz="1400" dirty="0"/>
          </a:p>
          <a:p>
            <a:r>
              <a:rPr lang="en-US" altLang="ko-KR" sz="1050" dirty="0"/>
              <a:t>5) </a:t>
            </a:r>
            <a:r>
              <a:rPr lang="ko-KR" altLang="en-US" sz="1050" dirty="0"/>
              <a:t>데이터베이스 추후 예정</a:t>
            </a:r>
            <a:endParaRPr lang="en-US" altLang="ko-KR" sz="1050" dirty="0"/>
          </a:p>
          <a:p>
            <a:endParaRPr lang="en-US" altLang="ko-KR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E11ADB-00EB-4B8B-914A-1642540DC8F4}"/>
              </a:ext>
            </a:extLst>
          </p:cNvPr>
          <p:cNvSpPr/>
          <p:nvPr/>
        </p:nvSpPr>
        <p:spPr>
          <a:xfrm>
            <a:off x="855291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1BCC68-5793-40DF-842C-786ECD1D9962}"/>
              </a:ext>
            </a:extLst>
          </p:cNvPr>
          <p:cNvSpPr/>
          <p:nvPr/>
        </p:nvSpPr>
        <p:spPr>
          <a:xfrm>
            <a:off x="857198" y="1065521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859181" y="1062880"/>
            <a:ext cx="3030104" cy="23209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48" y="1112640"/>
            <a:ext cx="208888" cy="208888"/>
          </a:xfrm>
          <a:prstGeom prst="rect">
            <a:avLst/>
          </a:prstGeom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4" y="2006750"/>
            <a:ext cx="1412349" cy="1412349"/>
          </a:xfrm>
          <a:prstGeom prst="rect">
            <a:avLst/>
          </a:prstGeom>
        </p:spPr>
      </p:pic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983DA366-4E18-4048-9CA7-AA3489BE1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1" y="3496262"/>
            <a:ext cx="2804159" cy="230791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3758270"/>
            <a:ext cx="2526654" cy="4091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767435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3782231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3" y="380294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4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265614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289575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4772957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4796918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21825" y="5283002"/>
            <a:ext cx="2526654" cy="409172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1159496" y="5306964"/>
            <a:ext cx="363243" cy="33756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266128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청철검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785780"/>
            <a:ext cx="10204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부러진 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5284471"/>
            <a:ext cx="8672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장검</a:t>
            </a:r>
          </a:p>
        </p:txBody>
      </p:sp>
      <p:sp>
        <p:nvSpPr>
          <p:cNvPr id="101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299757"/>
            <a:ext cx="494556" cy="316853"/>
          </a:xfrm>
          <a:prstGeom prst="roundRect">
            <a:avLst>
              <a:gd name="adj" fmla="val 15474"/>
            </a:avLst>
          </a:prstGeom>
          <a:solidFill>
            <a:schemeClr val="accent1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4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4814413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3112414" y="532711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3939056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7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4433662"/>
            <a:ext cx="140228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30%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9" y="4915238"/>
            <a:ext cx="1410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70%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3%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1503748" y="5407190"/>
            <a:ext cx="140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+mj-ea"/>
                <a:ea typeface="+mj-ea"/>
              </a:rPr>
              <a:t>[</a:t>
            </a:r>
            <a:r>
              <a:rPr lang="ko-KR" altLang="en-US" sz="700" b="1" dirty="0">
                <a:latin typeface="+mj-ea"/>
                <a:ea typeface="+mj-ea"/>
              </a:rPr>
              <a:t>장착효과</a:t>
            </a:r>
            <a:r>
              <a:rPr lang="en-US" altLang="ko-KR" sz="700" b="1" dirty="0">
                <a:latin typeface="+mj-ea"/>
                <a:ea typeface="+mj-ea"/>
              </a:rPr>
              <a:t>] </a:t>
            </a:r>
            <a:r>
              <a:rPr lang="ko-KR" altLang="en-US" sz="700" b="1" dirty="0">
                <a:latin typeface="+mj-ea"/>
                <a:ea typeface="+mj-ea"/>
              </a:rPr>
              <a:t>공격력 </a:t>
            </a:r>
            <a:r>
              <a:rPr lang="en-US" altLang="ko-KR" sz="700" b="1" dirty="0">
                <a:latin typeface="+mj-ea"/>
                <a:ea typeface="+mj-ea"/>
              </a:rPr>
              <a:t>100%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  <a:endParaRPr lang="en-US" altLang="ko-KR" sz="700" b="1" dirty="0">
              <a:latin typeface="+mj-ea"/>
              <a:ea typeface="+mj-ea"/>
            </a:endParaRPr>
          </a:p>
          <a:p>
            <a:r>
              <a:rPr lang="en-US" altLang="ko-KR" sz="700" b="1" dirty="0">
                <a:latin typeface="+mj-ea"/>
                <a:ea typeface="+mj-ea"/>
              </a:rPr>
              <a:t>              </a:t>
            </a:r>
            <a:r>
              <a:rPr lang="ko-KR" altLang="en-US" sz="700" b="1" dirty="0">
                <a:latin typeface="+mj-ea"/>
                <a:ea typeface="+mj-ea"/>
              </a:rPr>
              <a:t>공격속도 </a:t>
            </a:r>
            <a:r>
              <a:rPr lang="en-US" altLang="ko-KR" sz="700" b="1" dirty="0">
                <a:latin typeface="+mj-ea"/>
                <a:ea typeface="+mj-ea"/>
              </a:rPr>
              <a:t>8% </a:t>
            </a:r>
            <a:r>
              <a:rPr lang="ko-KR" altLang="en-US" sz="700" b="1" dirty="0">
                <a:latin typeface="+mj-ea"/>
                <a:ea typeface="+mj-ea"/>
              </a:rPr>
              <a:t>증가</a:t>
            </a: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789" y="5788267"/>
            <a:ext cx="570365" cy="61144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81" y="5788267"/>
            <a:ext cx="597987" cy="611444"/>
          </a:xfrm>
          <a:prstGeom prst="rect">
            <a:avLst/>
          </a:prstGeom>
          <a:noFill/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25" y="5788267"/>
            <a:ext cx="545050" cy="611444"/>
          </a:xfrm>
          <a:prstGeom prst="rect">
            <a:avLst/>
          </a:prstGeom>
          <a:noFill/>
        </p:spPr>
      </p:pic>
      <p:pic>
        <p:nvPicPr>
          <p:cNvPr id="253" name="그림 2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90" y="5788267"/>
            <a:ext cx="558343" cy="611445"/>
          </a:xfrm>
          <a:prstGeom prst="rect">
            <a:avLst/>
          </a:prstGeom>
          <a:noFill/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3" y="5788267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8C9F4A-8DF5-4861-A4E3-82D54DBCE2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5" y="3270170"/>
            <a:ext cx="3044030" cy="499603"/>
          </a:xfrm>
          <a:prstGeom prst="rect">
            <a:avLst/>
          </a:prstGeom>
        </p:spPr>
      </p:pic>
      <p:sp>
        <p:nvSpPr>
          <p:cNvPr id="271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2976770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복장</a:t>
            </a:r>
          </a:p>
        </p:txBody>
      </p:sp>
      <p:sp>
        <p:nvSpPr>
          <p:cNvPr id="272" name="사각형: 둥근 모서리 26">
            <a:extLst>
              <a:ext uri="{FF2B5EF4-FFF2-40B4-BE49-F238E27FC236}">
                <a16:creationId xmlns:a16="http://schemas.microsoft.com/office/drawing/2014/main" id="{1E185F6A-C5C3-44A4-825F-53F0D3DDF22D}"/>
              </a:ext>
            </a:extLst>
          </p:cNvPr>
          <p:cNvSpPr/>
          <p:nvPr/>
        </p:nvSpPr>
        <p:spPr>
          <a:xfrm>
            <a:off x="1265524" y="3437322"/>
            <a:ext cx="495093" cy="1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무기</a:t>
            </a:r>
          </a:p>
        </p:txBody>
      </p:sp>
      <p:grpSp>
        <p:nvGrpSpPr>
          <p:cNvPr id="220" name="그룹 219"/>
          <p:cNvGrpSpPr/>
          <p:nvPr/>
        </p:nvGrpSpPr>
        <p:grpSpPr>
          <a:xfrm>
            <a:off x="978122" y="1158939"/>
            <a:ext cx="561776" cy="788344"/>
            <a:chOff x="430398" y="1158939"/>
            <a:chExt cx="561776" cy="788344"/>
          </a:xfrm>
        </p:grpSpPr>
        <p:pic>
          <p:nvPicPr>
            <p:cNvPr id="221" name="그림 220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68" name="그림 267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4" name="직선 연결선 19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1" y="123955"/>
            <a:ext cx="131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상점</a:t>
            </a:r>
          </a:p>
        </p:txBody>
      </p:sp>
      <p:grpSp>
        <p:nvGrpSpPr>
          <p:cNvPr id="203" name="그룹 202"/>
          <p:cNvGrpSpPr/>
          <p:nvPr/>
        </p:nvGrpSpPr>
        <p:grpSpPr>
          <a:xfrm>
            <a:off x="1949698" y="1310133"/>
            <a:ext cx="1002109" cy="384859"/>
            <a:chOff x="1393168" y="1120587"/>
            <a:chExt cx="1002109" cy="384859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207" name="그림 206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38" y="1123719"/>
            <a:ext cx="1329246" cy="270929"/>
          </a:xfrm>
          <a:prstGeom prst="rect">
            <a:avLst/>
          </a:prstGeom>
        </p:spPr>
      </p:pic>
      <p:pic>
        <p:nvPicPr>
          <p:cNvPr id="312" name="그림 31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02779" y="8251371"/>
            <a:ext cx="327579" cy="327579"/>
          </a:xfrm>
          <a:prstGeom prst="rect">
            <a:avLst/>
          </a:prstGeom>
        </p:spPr>
      </p:pic>
      <p:sp>
        <p:nvSpPr>
          <p:cNvPr id="146" name="위쪽/아래쪽 화살표 145"/>
          <p:cNvSpPr/>
          <p:nvPr/>
        </p:nvSpPr>
        <p:spPr>
          <a:xfrm>
            <a:off x="3685684" y="3677934"/>
            <a:ext cx="396883" cy="1932469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299365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</a:t>
            </a:r>
            <a:endParaRPr lang="ko-KR" altLang="en-US" sz="1600" dirty="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241343"/>
            <a:ext cx="3035079" cy="50141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1275074" y="3742250"/>
            <a:ext cx="119134" cy="420290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9" t="42708" r="40069" b="41403"/>
          <a:stretch/>
        </p:blipFill>
        <p:spPr>
          <a:xfrm rot="18559727">
            <a:off x="1249468" y="4742545"/>
            <a:ext cx="170651" cy="435769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6" t="76150" r="26931" b="960"/>
          <a:stretch/>
        </p:blipFill>
        <p:spPr>
          <a:xfrm rot="18655413">
            <a:off x="1293697" y="4242889"/>
            <a:ext cx="99784" cy="437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76" t="77322" r="21686"/>
          <a:stretch/>
        </p:blipFill>
        <p:spPr>
          <a:xfrm rot="18695789">
            <a:off x="1280909" y="5241456"/>
            <a:ext cx="99726" cy="45796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3861346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087751" y="4373082"/>
            <a:ext cx="5438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장착하기</a:t>
            </a:r>
            <a:endParaRPr lang="en-US" altLang="ko-KR" sz="7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89" y="5440415"/>
            <a:ext cx="118990" cy="119145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17299" y="5386455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4000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94A4F029-90FB-4641-9EE4-835E5894EEF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172" y="4918253"/>
            <a:ext cx="118990" cy="119145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3221782" y="4864293"/>
            <a:ext cx="4381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2000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232367" y="2068557"/>
            <a:ext cx="3983582" cy="683214"/>
          </a:xfrm>
          <a:prstGeom prst="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906263" y="2201320"/>
            <a:ext cx="506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843C0C"/>
                </a:solidFill>
                <a:latin typeface="+mj-ea"/>
                <a:ea typeface="+mj-ea"/>
              </a:rPr>
              <a:t>곡도</a:t>
            </a:r>
          </a:p>
        </p:txBody>
      </p:sp>
      <p:sp>
        <p:nvSpPr>
          <p:cNvPr id="167" name="사각형: 둥근 모서리 124">
            <a:extLst>
              <a:ext uri="{FF2B5EF4-FFF2-40B4-BE49-F238E27FC236}">
                <a16:creationId xmlns:a16="http://schemas.microsoft.com/office/drawing/2014/main" id="{8A5D3130-B203-43B8-BCEF-01388F29AE4C}"/>
              </a:ext>
            </a:extLst>
          </p:cNvPr>
          <p:cNvSpPr/>
          <p:nvPr/>
        </p:nvSpPr>
        <p:spPr>
          <a:xfrm>
            <a:off x="7272784" y="2145632"/>
            <a:ext cx="825784" cy="529064"/>
          </a:xfrm>
          <a:prstGeom prst="roundRect">
            <a:avLst>
              <a:gd name="adj" fmla="val 15474"/>
            </a:avLst>
          </a:prstGeom>
          <a:solidFill>
            <a:srgbClr val="FFCC05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4874274" y="2404985"/>
            <a:ext cx="17559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장착효과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]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공격력</a:t>
            </a:r>
            <a:r>
              <a:rPr lang="en-US" altLang="ko-KR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10% </a:t>
            </a:r>
            <a:r>
              <a:rPr lang="ko-KR" altLang="en-US" sz="9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증가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526" y="2214225"/>
            <a:ext cx="550118" cy="2229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944320" y="2440839"/>
            <a:ext cx="1579704" cy="189758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7263199" y="2142922"/>
            <a:ext cx="831344" cy="531774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CA296D29-C6C1-44AD-AABC-6659A08945D6}"/>
              </a:ext>
            </a:extLst>
          </p:cNvPr>
          <p:cNvSpPr/>
          <p:nvPr/>
        </p:nvSpPr>
        <p:spPr>
          <a:xfrm>
            <a:off x="4329772" y="2171394"/>
            <a:ext cx="482547" cy="448439"/>
          </a:xfrm>
          <a:prstGeom prst="rect">
            <a:avLst/>
          </a:prstGeom>
          <a:solidFill>
            <a:srgbClr val="EAB900"/>
          </a:solidFill>
          <a:ln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2" t="75262" r="14849" b="891"/>
          <a:stretch/>
        </p:blipFill>
        <p:spPr>
          <a:xfrm rot="19180952">
            <a:off x="4495894" y="2131917"/>
            <a:ext cx="158262" cy="55833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148046" y="195905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320358" y="1991003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4329796" y="2171393"/>
            <a:ext cx="482523" cy="4484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6345844" y="2224800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38688" y="2017321"/>
            <a:ext cx="183871" cy="1838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7276810" y="2278267"/>
            <a:ext cx="817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장착해제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BDAA877E-B0F2-4639-BDBA-3B98644512D1}"/>
              </a:ext>
            </a:extLst>
          </p:cNvPr>
          <p:cNvSpPr/>
          <p:nvPr/>
        </p:nvSpPr>
        <p:spPr>
          <a:xfrm>
            <a:off x="847492" y="3744231"/>
            <a:ext cx="3035079" cy="201702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483492" y="3861346"/>
            <a:ext cx="245266" cy="2452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B</a:t>
            </a:r>
            <a:endParaRPr lang="ko-KR" altLang="en-US" sz="1600" dirty="0"/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999254" y="2633691"/>
            <a:ext cx="207698" cy="424923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880" y="2382100"/>
            <a:ext cx="928313" cy="6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6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1011511"/>
            <a:ext cx="336983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A) </a:t>
            </a:r>
            <a:r>
              <a:rPr lang="en-US" altLang="ko-KR" sz="1400" b="1" dirty="0">
                <a:solidFill>
                  <a:schemeClr val="accent1"/>
                </a:solidFill>
              </a:rPr>
              <a:t>[</a:t>
            </a:r>
            <a:r>
              <a:rPr lang="ko-KR" altLang="en-US" sz="1400" b="1" dirty="0">
                <a:solidFill>
                  <a:schemeClr val="accent1"/>
                </a:solidFill>
              </a:rPr>
              <a:t>훈련</a:t>
            </a:r>
            <a:r>
              <a:rPr lang="en-US" altLang="ko-KR" sz="1400" b="1" dirty="0">
                <a:solidFill>
                  <a:schemeClr val="accent1"/>
                </a:solidFill>
              </a:rPr>
              <a:t>] </a:t>
            </a:r>
            <a:r>
              <a:rPr lang="ko-KR" altLang="en-US" sz="1400" b="1" dirty="0">
                <a:solidFill>
                  <a:schemeClr val="accent1"/>
                </a:solidFill>
              </a:rPr>
              <a:t>목록 메뉴 → </a:t>
            </a:r>
            <a:r>
              <a:rPr lang="en-US" altLang="ko-KR" sz="1400" b="1" dirty="0">
                <a:solidFill>
                  <a:schemeClr val="accent1"/>
                </a:solidFill>
              </a:rPr>
              <a:t>Default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상하 </a:t>
            </a:r>
            <a:r>
              <a:rPr lang="en-US" altLang="ko-KR" sz="1200" dirty="0"/>
              <a:t>Scroll</a:t>
            </a:r>
            <a:r>
              <a:rPr lang="ko-KR" altLang="en-US" sz="1200" dirty="0"/>
              <a:t>로 이동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터치</a:t>
            </a:r>
            <a:r>
              <a:rPr lang="en-US" altLang="ko-KR" sz="1200" b="1" dirty="0"/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수색 가능한 지방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pPr marL="228600" indent="-228600">
              <a:buAutoNum type="arabicParenR"/>
            </a:pPr>
            <a:r>
              <a:rPr lang="en-US" altLang="ko-KR" sz="1400" b="1" dirty="0">
                <a:solidFill>
                  <a:srgbClr val="FF0000"/>
                </a:solidFill>
              </a:rPr>
              <a:t> GNB</a:t>
            </a:r>
          </a:p>
          <a:p>
            <a:r>
              <a:rPr lang="ko-KR" altLang="en-US" sz="1200" dirty="0"/>
              <a:t>메인 화면 </a:t>
            </a:r>
            <a:r>
              <a:rPr lang="en-US" altLang="ko-KR" sz="1200" dirty="0"/>
              <a:t>GNB</a:t>
            </a:r>
            <a:r>
              <a:rPr lang="ko-KR" altLang="en-US" sz="1200" dirty="0"/>
              <a:t>와 동일 위치</a:t>
            </a:r>
            <a:r>
              <a:rPr lang="en-US" altLang="ko-KR" sz="1200" dirty="0"/>
              <a:t>, </a:t>
            </a:r>
            <a:r>
              <a:rPr lang="ko-KR" altLang="en-US" sz="1200" dirty="0"/>
              <a:t>형태 사용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 </a:t>
            </a:r>
            <a:r>
              <a:rPr lang="ko-KR" altLang="en-US" sz="1400" b="1" dirty="0">
                <a:solidFill>
                  <a:srgbClr val="FF0000"/>
                </a:solidFill>
              </a:rPr>
              <a:t>선택한 땅의 위치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 </a:t>
            </a:r>
            <a:r>
              <a:rPr lang="ko-KR" altLang="en-US" sz="1400" b="1" dirty="0">
                <a:solidFill>
                  <a:srgbClr val="FF0000"/>
                </a:solidFill>
              </a:rPr>
              <a:t>땅의 이름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설명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나오는 보물 표시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 </a:t>
            </a:r>
            <a:r>
              <a:rPr lang="ko-KR" altLang="en-US" sz="1400" b="1" dirty="0">
                <a:solidFill>
                  <a:srgbClr val="FF0000"/>
                </a:solidFill>
              </a:rPr>
              <a:t>수색 버튼 터치 시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200" b="1" dirty="0"/>
              <a:t>Default : </a:t>
            </a:r>
            <a:r>
              <a:rPr lang="ko-KR" altLang="en-US" sz="1200" b="1" dirty="0"/>
              <a:t>수색 버튼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버튼 터치 시 눌린 효과</a:t>
            </a:r>
            <a:endParaRPr lang="en-US" altLang="ko-KR" sz="1200" b="1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5)  </a:t>
            </a:r>
            <a:r>
              <a:rPr lang="ko-KR" altLang="en-US" sz="1400" b="1" dirty="0">
                <a:solidFill>
                  <a:srgbClr val="FF0000"/>
                </a:solidFill>
              </a:rPr>
              <a:t>확인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수색하는 지방의 위치 재확인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b="1" dirty="0"/>
              <a:t>수색</a:t>
            </a:r>
            <a:endParaRPr lang="en-US" altLang="ko-KR" b="1" dirty="0"/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수색을 하여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보물을 탐색합니다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ko-KR" altLang="en-US" sz="1400" dirty="0"/>
              <a:t>발견한 보물 상자에서 확률적으로 </a:t>
            </a:r>
            <a:endParaRPr lang="en-US" altLang="ko-KR" sz="1400" dirty="0"/>
          </a:p>
          <a:p>
            <a:r>
              <a:rPr lang="ko-KR" altLang="en-US" sz="1400" dirty="0"/>
              <a:t>보물 또는 꽝이 걸립니다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삼국지 대륙을 수색하여 각지의 보물을 </a:t>
            </a:r>
            <a:endParaRPr lang="en-US" altLang="ko-KR" sz="1400" dirty="0"/>
          </a:p>
          <a:p>
            <a:r>
              <a:rPr lang="ko-KR" altLang="en-US" sz="1400" dirty="0"/>
              <a:t>탐색합니다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EX) 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07B79B9-6200-4DF7-B2CF-BEBB0358AEB3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6BB6AFA-7ADF-43F2-AFD6-4579E2143BCA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 descr="그리기이(가) 표시된 사진&#10;&#10;자동 생성된 설명">
            <a:extLst>
              <a:ext uri="{FF2B5EF4-FFF2-40B4-BE49-F238E27FC236}">
                <a16:creationId xmlns:a16="http://schemas.microsoft.com/office/drawing/2014/main" id="{B76E1219-F18E-4D04-BC63-AD04485F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E52323-F09C-4ACA-837F-968080CA6E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88" y="5786908"/>
            <a:ext cx="597988" cy="611445"/>
          </a:xfrm>
          <a:prstGeom prst="rect">
            <a:avLst/>
          </a:prstGeom>
          <a:noFill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41184A-F465-4A18-A787-54B0569D751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32" y="5786908"/>
            <a:ext cx="545050" cy="611445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64D53F-211B-4FC0-A266-4F9FD750C02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0" y="5786908"/>
            <a:ext cx="640535" cy="611445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D34077-1AF2-4C6F-BAF2-8679AF40C02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41" y="5788267"/>
            <a:ext cx="570365" cy="611445"/>
          </a:xfrm>
          <a:prstGeom prst="rect">
            <a:avLst/>
          </a:prstGeom>
        </p:spPr>
      </p:pic>
      <p:pic>
        <p:nvPicPr>
          <p:cNvPr id="19" name="그림 18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E98ACA9-929E-4100-8AB3-2601637A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1445052"/>
            <a:ext cx="2393654" cy="1787146"/>
          </a:xfrm>
          <a:prstGeom prst="rect">
            <a:avLst/>
          </a:prstGeom>
        </p:spPr>
      </p:pic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D408C1C-1885-46D3-A691-17C06624F42D}"/>
              </a:ext>
            </a:extLst>
          </p:cNvPr>
          <p:cNvSpPr/>
          <p:nvPr/>
        </p:nvSpPr>
        <p:spPr>
          <a:xfrm>
            <a:off x="614301" y="3715439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1" name="TextBox 172">
            <a:extLst>
              <a:ext uri="{FF2B5EF4-FFF2-40B4-BE49-F238E27FC236}">
                <a16:creationId xmlns:a16="http://schemas.microsoft.com/office/drawing/2014/main" id="{CA639F84-580D-46D1-821E-6F70741F26FE}"/>
              </a:ext>
            </a:extLst>
          </p:cNvPr>
          <p:cNvSpPr txBox="1"/>
          <p:nvPr/>
        </p:nvSpPr>
        <p:spPr>
          <a:xfrm>
            <a:off x="950230" y="3724604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351543CC-BEB1-466F-AE6B-C024FA94F143}"/>
              </a:ext>
            </a:extLst>
          </p:cNvPr>
          <p:cNvSpPr/>
          <p:nvPr/>
        </p:nvSpPr>
        <p:spPr>
          <a:xfrm>
            <a:off x="651972" y="373940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C41E95A2-AF65-4056-BCB0-61231DF4FD4D}"/>
              </a:ext>
            </a:extLst>
          </p:cNvPr>
          <p:cNvSpPr/>
          <p:nvPr/>
        </p:nvSpPr>
        <p:spPr>
          <a:xfrm>
            <a:off x="2604890" y="376011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6F32F87A-F6AC-45B0-A791-D969AC22DD3B}"/>
              </a:ext>
            </a:extLst>
          </p:cNvPr>
          <p:cNvSpPr/>
          <p:nvPr/>
        </p:nvSpPr>
        <p:spPr>
          <a:xfrm>
            <a:off x="614301" y="4222783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6A669181-951A-4BAE-8A89-1580BC29ACE8}"/>
              </a:ext>
            </a:extLst>
          </p:cNvPr>
          <p:cNvSpPr/>
          <p:nvPr/>
        </p:nvSpPr>
        <p:spPr>
          <a:xfrm>
            <a:off x="651972" y="4246744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6AEF7829-7B30-4124-A64F-9DA11DFE3150}"/>
              </a:ext>
            </a:extLst>
          </p:cNvPr>
          <p:cNvSpPr/>
          <p:nvPr/>
        </p:nvSpPr>
        <p:spPr>
          <a:xfrm>
            <a:off x="614301" y="473012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482E320-421E-4BB4-8617-5EE34CFF54F3}"/>
              </a:ext>
            </a:extLst>
          </p:cNvPr>
          <p:cNvSpPr/>
          <p:nvPr/>
        </p:nvSpPr>
        <p:spPr>
          <a:xfrm>
            <a:off x="651972" y="475408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004DBC7-B8FA-447E-8325-B015E5AB21C2}"/>
              </a:ext>
            </a:extLst>
          </p:cNvPr>
          <p:cNvSpPr/>
          <p:nvPr/>
        </p:nvSpPr>
        <p:spPr>
          <a:xfrm>
            <a:off x="614301" y="5240171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51FF3244-EC97-4384-B503-2231DEB90FF8}"/>
              </a:ext>
            </a:extLst>
          </p:cNvPr>
          <p:cNvSpPr/>
          <p:nvPr/>
        </p:nvSpPr>
        <p:spPr>
          <a:xfrm>
            <a:off x="651972" y="52641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0" name="TextBox 191">
            <a:extLst>
              <a:ext uri="{FF2B5EF4-FFF2-40B4-BE49-F238E27FC236}">
                <a16:creationId xmlns:a16="http://schemas.microsoft.com/office/drawing/2014/main" id="{E69FD601-9E85-4C9A-B6BF-DBDA4DCA81DC}"/>
              </a:ext>
            </a:extLst>
          </p:cNvPr>
          <p:cNvSpPr txBox="1"/>
          <p:nvPr/>
        </p:nvSpPr>
        <p:spPr>
          <a:xfrm>
            <a:off x="950230" y="422329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1" name="TextBox 195">
            <a:extLst>
              <a:ext uri="{FF2B5EF4-FFF2-40B4-BE49-F238E27FC236}">
                <a16:creationId xmlns:a16="http://schemas.microsoft.com/office/drawing/2014/main" id="{8F2589F2-B16B-4B05-ACF6-C745090E8723}"/>
              </a:ext>
            </a:extLst>
          </p:cNvPr>
          <p:cNvSpPr txBox="1"/>
          <p:nvPr/>
        </p:nvSpPr>
        <p:spPr>
          <a:xfrm>
            <a:off x="950230" y="4742949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2" name="TextBox 199">
            <a:extLst>
              <a:ext uri="{FF2B5EF4-FFF2-40B4-BE49-F238E27FC236}">
                <a16:creationId xmlns:a16="http://schemas.microsoft.com/office/drawing/2014/main" id="{AC207FFD-0293-4889-A25E-DAEA4E63413A}"/>
              </a:ext>
            </a:extLst>
          </p:cNvPr>
          <p:cNvSpPr txBox="1"/>
          <p:nvPr/>
        </p:nvSpPr>
        <p:spPr>
          <a:xfrm>
            <a:off x="950230" y="524164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36" name="TextBox 180">
            <a:extLst>
              <a:ext uri="{FF2B5EF4-FFF2-40B4-BE49-F238E27FC236}">
                <a16:creationId xmlns:a16="http://schemas.microsoft.com/office/drawing/2014/main" id="{E3628952-B85A-4B8D-A390-69D889F71619}"/>
              </a:ext>
            </a:extLst>
          </p:cNvPr>
          <p:cNvSpPr txBox="1"/>
          <p:nvPr/>
        </p:nvSpPr>
        <p:spPr>
          <a:xfrm>
            <a:off x="2628384" y="381326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7" name="TextBox 94">
            <a:extLst>
              <a:ext uri="{FF2B5EF4-FFF2-40B4-BE49-F238E27FC236}">
                <a16:creationId xmlns:a16="http://schemas.microsoft.com/office/drawing/2014/main" id="{D25DD791-B4AC-43C5-8A99-051ABF6649CA}"/>
              </a:ext>
            </a:extLst>
          </p:cNvPr>
          <p:cNvSpPr txBox="1"/>
          <p:nvPr/>
        </p:nvSpPr>
        <p:spPr>
          <a:xfrm>
            <a:off x="950230" y="387328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248" name="TextBox 95">
            <a:extLst>
              <a:ext uri="{FF2B5EF4-FFF2-40B4-BE49-F238E27FC236}">
                <a16:creationId xmlns:a16="http://schemas.microsoft.com/office/drawing/2014/main" id="{AAE201A8-BF63-4AF4-B60D-7606FF20A6CB}"/>
              </a:ext>
            </a:extLst>
          </p:cNvPr>
          <p:cNvSpPr txBox="1"/>
          <p:nvPr/>
        </p:nvSpPr>
        <p:spPr>
          <a:xfrm>
            <a:off x="950230" y="4377449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49" name="TextBox 96">
            <a:extLst>
              <a:ext uri="{FF2B5EF4-FFF2-40B4-BE49-F238E27FC236}">
                <a16:creationId xmlns:a16="http://schemas.microsoft.com/office/drawing/2014/main" id="{9FDD148D-2687-4B56-9234-DC37C82FAF2A}"/>
              </a:ext>
            </a:extLst>
          </p:cNvPr>
          <p:cNvSpPr txBox="1"/>
          <p:nvPr/>
        </p:nvSpPr>
        <p:spPr>
          <a:xfrm>
            <a:off x="950230" y="4904836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250" name="TextBox 97">
            <a:extLst>
              <a:ext uri="{FF2B5EF4-FFF2-40B4-BE49-F238E27FC236}">
                <a16:creationId xmlns:a16="http://schemas.microsoft.com/office/drawing/2014/main" id="{D9213491-520A-4068-A18A-6A7007369346}"/>
              </a:ext>
            </a:extLst>
          </p:cNvPr>
          <p:cNvSpPr txBox="1"/>
          <p:nvPr/>
        </p:nvSpPr>
        <p:spPr>
          <a:xfrm>
            <a:off x="950230" y="5416024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777F6DB4-21ED-4136-B383-1830CE2AB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5264133"/>
            <a:ext cx="362303" cy="348923"/>
          </a:xfrm>
          <a:prstGeom prst="rect">
            <a:avLst/>
          </a:prstGeom>
        </p:spPr>
      </p:pic>
      <p:pic>
        <p:nvPicPr>
          <p:cNvPr id="252" name="그림 251">
            <a:extLst>
              <a:ext uri="{FF2B5EF4-FFF2-40B4-BE49-F238E27FC236}">
                <a16:creationId xmlns:a16="http://schemas.microsoft.com/office/drawing/2014/main" id="{B41713D1-B5CB-490C-9660-BE313760DC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6" y="4754087"/>
            <a:ext cx="357053" cy="340209"/>
          </a:xfrm>
          <a:prstGeom prst="rect">
            <a:avLst/>
          </a:prstGeom>
        </p:spPr>
      </p:pic>
      <p:pic>
        <p:nvPicPr>
          <p:cNvPr id="253" name="그림 252">
            <a:extLst>
              <a:ext uri="{FF2B5EF4-FFF2-40B4-BE49-F238E27FC236}">
                <a16:creationId xmlns:a16="http://schemas.microsoft.com/office/drawing/2014/main" id="{F616C802-36A7-4861-8ACA-8A2EBA5769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4256214"/>
            <a:ext cx="365604" cy="335062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:a16="http://schemas.microsoft.com/office/drawing/2014/main" id="{24A5F424-ADF6-48C2-8F62-E8D309933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1" y="3750395"/>
            <a:ext cx="365604" cy="335062"/>
          </a:xfrm>
          <a:prstGeom prst="rect">
            <a:avLst/>
          </a:prstGeom>
        </p:spPr>
      </p:pic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4F338B17-4196-4567-8067-F98AD8E12ACD}"/>
              </a:ext>
            </a:extLst>
          </p:cNvPr>
          <p:cNvSpPr/>
          <p:nvPr/>
        </p:nvSpPr>
        <p:spPr>
          <a:xfrm>
            <a:off x="606705" y="3704234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89A8F25C-267B-4950-82A5-B6265EC186B6}"/>
              </a:ext>
            </a:extLst>
          </p:cNvPr>
          <p:cNvSpPr/>
          <p:nvPr/>
        </p:nvSpPr>
        <p:spPr>
          <a:xfrm>
            <a:off x="2563869" y="3704234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101745-BD12-47A4-83DA-8F9F148D3C1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8247" y="2337102"/>
            <a:ext cx="212659" cy="18227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439AF1-B2BC-4D25-ABBD-D8821DE3B727}"/>
              </a:ext>
            </a:extLst>
          </p:cNvPr>
          <p:cNvSpPr/>
          <p:nvPr/>
        </p:nvSpPr>
        <p:spPr>
          <a:xfrm>
            <a:off x="1152231" y="2100624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478378E-1288-4AAF-A86C-F8D4674668BB}"/>
              </a:ext>
            </a:extLst>
          </p:cNvPr>
          <p:cNvSpPr/>
          <p:nvPr/>
        </p:nvSpPr>
        <p:spPr>
          <a:xfrm>
            <a:off x="553461" y="3637783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3</a:t>
            </a:r>
            <a:endParaRPr lang="ko-KR" altLang="en-US" sz="1100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547976B-0B92-4D76-A31D-AE3C95A3AAA9}"/>
              </a:ext>
            </a:extLst>
          </p:cNvPr>
          <p:cNvSpPr/>
          <p:nvPr/>
        </p:nvSpPr>
        <p:spPr>
          <a:xfrm>
            <a:off x="2604890" y="4268821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4" name="TextBox 180">
            <a:extLst>
              <a:ext uri="{FF2B5EF4-FFF2-40B4-BE49-F238E27FC236}">
                <a16:creationId xmlns:a16="http://schemas.microsoft.com/office/drawing/2014/main" id="{D2955BF3-FCF5-45A7-8A28-174E203EE25C}"/>
              </a:ext>
            </a:extLst>
          </p:cNvPr>
          <p:cNvSpPr txBox="1"/>
          <p:nvPr/>
        </p:nvSpPr>
        <p:spPr>
          <a:xfrm>
            <a:off x="2628384" y="4321965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417FAD9-2266-4B0F-A1CE-8255305EB1E4}"/>
              </a:ext>
            </a:extLst>
          </p:cNvPr>
          <p:cNvSpPr/>
          <p:nvPr/>
        </p:nvSpPr>
        <p:spPr>
          <a:xfrm>
            <a:off x="2604890" y="478398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" name="TextBox 180">
            <a:extLst>
              <a:ext uri="{FF2B5EF4-FFF2-40B4-BE49-F238E27FC236}">
                <a16:creationId xmlns:a16="http://schemas.microsoft.com/office/drawing/2014/main" id="{8C10128B-5257-4228-B400-B5404103B798}"/>
              </a:ext>
            </a:extLst>
          </p:cNvPr>
          <p:cNvSpPr txBox="1"/>
          <p:nvPr/>
        </p:nvSpPr>
        <p:spPr>
          <a:xfrm>
            <a:off x="2628384" y="483713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7D3880-D3D5-461D-A3BA-310C2AAE5E1D}"/>
              </a:ext>
            </a:extLst>
          </p:cNvPr>
          <p:cNvSpPr/>
          <p:nvPr/>
        </p:nvSpPr>
        <p:spPr>
          <a:xfrm>
            <a:off x="2600018" y="5286746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8" name="TextBox 180">
            <a:extLst>
              <a:ext uri="{FF2B5EF4-FFF2-40B4-BE49-F238E27FC236}">
                <a16:creationId xmlns:a16="http://schemas.microsoft.com/office/drawing/2014/main" id="{3A5B2937-4F81-48E5-9581-422D461C6D8A}"/>
              </a:ext>
            </a:extLst>
          </p:cNvPr>
          <p:cNvSpPr txBox="1"/>
          <p:nvPr/>
        </p:nvSpPr>
        <p:spPr>
          <a:xfrm>
            <a:off x="2623512" y="5339890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9AF77A1-FE6F-4959-9EFC-2CE12F11F182}"/>
              </a:ext>
            </a:extLst>
          </p:cNvPr>
          <p:cNvSpPr/>
          <p:nvPr/>
        </p:nvSpPr>
        <p:spPr>
          <a:xfrm>
            <a:off x="1073627" y="2063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cxnSp>
        <p:nvCxnSpPr>
          <p:cNvPr id="279" name="연결선: 꺾임 278">
            <a:extLst>
              <a:ext uri="{FF2B5EF4-FFF2-40B4-BE49-F238E27FC236}">
                <a16:creationId xmlns:a16="http://schemas.microsoft.com/office/drawing/2014/main" id="{BC01C99F-36BE-4F86-A523-45AC9E197EA2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3130811" y="3584603"/>
            <a:ext cx="2069158" cy="341932"/>
          </a:xfrm>
          <a:prstGeom prst="bentConnector2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20C123E-94FB-4A6C-998F-A2ED717470F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038" y="5773744"/>
            <a:ext cx="570363" cy="624609"/>
          </a:xfrm>
          <a:prstGeom prst="rect">
            <a:avLst/>
          </a:prstGeom>
        </p:spPr>
      </p:pic>
      <p:pic>
        <p:nvPicPr>
          <p:cNvPr id="65" name="그림 64" descr="방이(가) 표시된 사진&#10;&#10;자동 생성된 설명">
            <a:extLst>
              <a:ext uri="{FF2B5EF4-FFF2-40B4-BE49-F238E27FC236}">
                <a16:creationId xmlns:a16="http://schemas.microsoft.com/office/drawing/2014/main" id="{D8CA9201-7276-4920-9BA0-A1DA822553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8" y="3175383"/>
            <a:ext cx="3027281" cy="4283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F4C604-5036-4A14-8FAC-7C708DAF8FE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880347-714F-480E-8C53-764756B3B788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AE093AD6-FE26-4B79-9BD7-55C71495B378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838BA774-C574-42AB-B859-6D6690BF226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7009" y="1907879"/>
            <a:ext cx="212659" cy="1822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065F77-106D-4376-B662-D62527B8C1F3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8" y="1345012"/>
            <a:ext cx="2967459" cy="22395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2283FEA-6DA6-4742-8374-224AF26C24B0}"/>
              </a:ext>
            </a:extLst>
          </p:cNvPr>
          <p:cNvSpPr txBox="1"/>
          <p:nvPr/>
        </p:nvSpPr>
        <p:spPr>
          <a:xfrm>
            <a:off x="4005060" y="2117237"/>
            <a:ext cx="23791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bg1"/>
                </a:solidFill>
              </a:rPr>
              <a:t>연주로 수색을 하시겠습니까</a:t>
            </a:r>
            <a:r>
              <a:rPr lang="en-US" altLang="ko-KR" sz="1300" b="1" dirty="0">
                <a:solidFill>
                  <a:schemeClr val="bg1"/>
                </a:solidFill>
              </a:rPr>
              <a:t>?</a:t>
            </a:r>
            <a:endParaRPr lang="ko-KR" altLang="en-US" sz="13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287B6E-9234-4CDE-88F9-05891408B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52" y="1130613"/>
            <a:ext cx="1715119" cy="628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73EEEC-13A5-46DC-BB3F-EF4DC7A596D3}"/>
              </a:ext>
            </a:extLst>
          </p:cNvPr>
          <p:cNvSpPr txBox="1"/>
          <p:nvPr/>
        </p:nvSpPr>
        <p:spPr>
          <a:xfrm>
            <a:off x="4912999" y="12599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072A029-9362-4EEF-B962-7C8983425F15}"/>
              </a:ext>
            </a:extLst>
          </p:cNvPr>
          <p:cNvSpPr/>
          <p:nvPr/>
        </p:nvSpPr>
        <p:spPr>
          <a:xfrm>
            <a:off x="5370129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아니오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4C419C5-3550-4CAE-8ECF-E5EB3DD97240}"/>
              </a:ext>
            </a:extLst>
          </p:cNvPr>
          <p:cNvSpPr/>
          <p:nvPr/>
        </p:nvSpPr>
        <p:spPr>
          <a:xfrm>
            <a:off x="4090125" y="2933721"/>
            <a:ext cx="929148" cy="4059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예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714D5B8-2A22-466E-B7C6-9967479CCB11}"/>
              </a:ext>
            </a:extLst>
          </p:cNvPr>
          <p:cNvSpPr/>
          <p:nvPr/>
        </p:nvSpPr>
        <p:spPr>
          <a:xfrm>
            <a:off x="3627731" y="1192023"/>
            <a:ext cx="3144475" cy="23925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60953B1-0635-441E-92C1-AD9E599DEAE7}"/>
              </a:ext>
            </a:extLst>
          </p:cNvPr>
          <p:cNvSpPr/>
          <p:nvPr/>
        </p:nvSpPr>
        <p:spPr>
          <a:xfrm>
            <a:off x="3663740" y="1208505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5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A222E1B-B78D-4B93-8093-2F703E50EE35}"/>
              </a:ext>
            </a:extLst>
          </p:cNvPr>
          <p:cNvSpPr/>
          <p:nvPr/>
        </p:nvSpPr>
        <p:spPr>
          <a:xfrm>
            <a:off x="1227233" y="1206519"/>
            <a:ext cx="1265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Reference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2271672-EEF9-4E00-97E3-F7F7A388208E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ABBC03-6C40-4E92-9617-CE7D483F1D82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47B213E-B145-4C8E-A899-A11B081B1C75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77F55F34-9308-4F9C-810A-84539522CAF1}"/>
              </a:ext>
            </a:extLst>
          </p:cNvPr>
          <p:cNvSpPr/>
          <p:nvPr/>
        </p:nvSpPr>
        <p:spPr>
          <a:xfrm>
            <a:off x="125128" y="89653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70909DF-3DA2-40DA-BDFF-E59A2578F4AA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98F1BDA-13E8-4AC7-A5D5-10DFBF8B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E99833A3-8448-491E-B5E8-9625CB2DE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3D8972C-E177-4454-9220-79709CA574EB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8E9BB25C-3F08-44B8-839B-81DF4CF27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4484B92-31E6-4CBF-A77D-C15FEC69CBF7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E3C211B-B930-451C-90F6-0D6F6E95F8D6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1FC8986-2609-402B-AF37-1844E56CA0E4}"/>
              </a:ext>
            </a:extLst>
          </p:cNvPr>
          <p:cNvSpPr/>
          <p:nvPr/>
        </p:nvSpPr>
        <p:spPr>
          <a:xfrm>
            <a:off x="314308" y="1065455"/>
            <a:ext cx="688381" cy="1166877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4D7CCC7-2E4A-4D9A-AB40-FBBFFBFB7D0A}"/>
              </a:ext>
            </a:extLst>
          </p:cNvPr>
          <p:cNvSpPr/>
          <p:nvPr/>
        </p:nvSpPr>
        <p:spPr>
          <a:xfrm>
            <a:off x="371782" y="3619165"/>
            <a:ext cx="3035079" cy="210244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BB8BC35-C109-4F18-B68A-CA2BBD033BE9}"/>
              </a:ext>
            </a:extLst>
          </p:cNvPr>
          <p:cNvSpPr/>
          <p:nvPr/>
        </p:nvSpPr>
        <p:spPr>
          <a:xfrm>
            <a:off x="23750" y="3619165"/>
            <a:ext cx="252547" cy="252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</a:t>
            </a:r>
            <a:endParaRPr lang="ko-KR" altLang="en-US" sz="1400" dirty="0"/>
          </a:p>
        </p:txBody>
      </p:sp>
      <p:sp>
        <p:nvSpPr>
          <p:cNvPr id="84" name="위쪽/아래쪽 화살표 2">
            <a:extLst>
              <a:ext uri="{FF2B5EF4-FFF2-40B4-BE49-F238E27FC236}">
                <a16:creationId xmlns:a16="http://schemas.microsoft.com/office/drawing/2014/main" id="{8FAEE36D-3F0D-4112-8C84-3B3E4248710D}"/>
              </a:ext>
            </a:extLst>
          </p:cNvPr>
          <p:cNvSpPr/>
          <p:nvPr/>
        </p:nvSpPr>
        <p:spPr>
          <a:xfrm>
            <a:off x="3209974" y="3792021"/>
            <a:ext cx="396883" cy="1719412"/>
          </a:xfrm>
          <a:prstGeom prst="up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실내, 테이블, 앉아있는, 음식이(가) 표시된 사진&#10;&#10;자동 생성된 설명">
            <a:extLst>
              <a:ext uri="{FF2B5EF4-FFF2-40B4-BE49-F238E27FC236}">
                <a16:creationId xmlns:a16="http://schemas.microsoft.com/office/drawing/2014/main" id="{3A3001C2-34D4-430E-8956-9E97656A3D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54" y="6180904"/>
            <a:ext cx="736687" cy="468310"/>
          </a:xfrm>
          <a:prstGeom prst="rect">
            <a:avLst/>
          </a:prstGeom>
        </p:spPr>
      </p:pic>
      <p:pic>
        <p:nvPicPr>
          <p:cNvPr id="17" name="그림 16" descr="나이프, 고양이이(가) 표시된 사진&#10;&#10;자동 생성된 설명">
            <a:extLst>
              <a:ext uri="{FF2B5EF4-FFF2-40B4-BE49-F238E27FC236}">
                <a16:creationId xmlns:a16="http://schemas.microsoft.com/office/drawing/2014/main" id="{5615A5CA-E6E9-4036-B371-704CCC8C42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45" y="6180905"/>
            <a:ext cx="732441" cy="468310"/>
          </a:xfrm>
          <a:prstGeom prst="rect">
            <a:avLst/>
          </a:prstGeom>
        </p:spPr>
      </p:pic>
      <p:pic>
        <p:nvPicPr>
          <p:cNvPr id="21" name="그림 20" descr="테이블, 걸린, 남자, 쌍이(가) 표시된 사진&#10;&#10;자동 생성된 설명">
            <a:extLst>
              <a:ext uri="{FF2B5EF4-FFF2-40B4-BE49-F238E27FC236}">
                <a16:creationId xmlns:a16="http://schemas.microsoft.com/office/drawing/2014/main" id="{7517AFC4-E9A5-4822-927F-3F7BC392671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26197" y="6178752"/>
            <a:ext cx="732440" cy="468312"/>
          </a:xfrm>
          <a:prstGeom prst="rect">
            <a:avLst/>
          </a:prstGeom>
        </p:spPr>
      </p:pic>
      <p:sp>
        <p:nvSpPr>
          <p:cNvPr id="256" name="타원 255">
            <a:extLst>
              <a:ext uri="{FF2B5EF4-FFF2-40B4-BE49-F238E27FC236}">
                <a16:creationId xmlns:a16="http://schemas.microsoft.com/office/drawing/2014/main" id="{06AEC649-10E4-42AF-B92F-559E618BE725}"/>
              </a:ext>
            </a:extLst>
          </p:cNvPr>
          <p:cNvSpPr/>
          <p:nvPr/>
        </p:nvSpPr>
        <p:spPr>
          <a:xfrm>
            <a:off x="2600018" y="3605888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4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37250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59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8262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43668" y="855750"/>
            <a:ext cx="362952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확인 창 </a:t>
            </a:r>
            <a:r>
              <a:rPr lang="en-US" altLang="ko-KR" sz="1400" b="1" dirty="0">
                <a:solidFill>
                  <a:srgbClr val="FF0000"/>
                </a:solidFill>
              </a:rPr>
              <a:t>– ( </a:t>
            </a:r>
            <a:r>
              <a:rPr lang="ko-KR" altLang="en-US" sz="1400" b="1" dirty="0">
                <a:solidFill>
                  <a:srgbClr val="FF0000"/>
                </a:solidFill>
              </a:rPr>
              <a:t>예 누를 시 이동 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rgbClr val="FF0000"/>
                </a:solidFill>
              </a:rPr>
              <a:t>1)  </a:t>
            </a:r>
            <a:r>
              <a:rPr lang="ko-KR" altLang="en-US" sz="1400" b="1" dirty="0">
                <a:solidFill>
                  <a:srgbClr val="FF0000"/>
                </a:solidFill>
              </a:rPr>
              <a:t>보물 발견 시 화면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화면 클릭 시 상자 주변에 빛이 나면서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흰색 </a:t>
            </a:r>
            <a:endParaRPr lang="en-US" altLang="ko-KR" sz="1200" b="1" dirty="0"/>
          </a:p>
          <a:p>
            <a:r>
              <a:rPr lang="ko-KR" altLang="en-US" sz="1200" b="1" dirty="0"/>
              <a:t>배경이 화면을 가린 뒤 소리와 함께 보물 등장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 </a:t>
            </a:r>
            <a:r>
              <a:rPr lang="ko-KR" altLang="en-US" sz="1400" b="1" dirty="0">
                <a:solidFill>
                  <a:srgbClr val="FF0000"/>
                </a:solidFill>
              </a:rPr>
              <a:t>보물 클릭 후 결과 창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b="1" dirty="0"/>
              <a:t>획득 성공 </a:t>
            </a:r>
            <a:r>
              <a:rPr lang="en-US" altLang="ko-KR" sz="1200" b="1" dirty="0"/>
              <a:t>- </a:t>
            </a:r>
            <a:r>
              <a:rPr lang="ko-KR" altLang="en-US" sz="1200" b="1" dirty="0" err="1"/>
              <a:t>스폐셜</a:t>
            </a:r>
            <a:r>
              <a:rPr lang="ko-KR" altLang="en-US" sz="1200" b="1" dirty="0"/>
              <a:t> 보물 추가</a:t>
            </a:r>
            <a:endParaRPr lang="en-US" altLang="ko-KR" sz="1200" b="1" dirty="0"/>
          </a:p>
          <a:p>
            <a:r>
              <a:rPr lang="ko-KR" altLang="en-US" sz="1200" b="1" dirty="0"/>
              <a:t>획득 실패 </a:t>
            </a:r>
            <a:r>
              <a:rPr lang="en-US" altLang="ko-KR" sz="1200" b="1" dirty="0"/>
              <a:t>– </a:t>
            </a:r>
            <a:r>
              <a:rPr lang="ko-KR" altLang="en-US" sz="1200" b="1" dirty="0"/>
              <a:t>일정 지식 지급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스폐셜</a:t>
            </a:r>
            <a:r>
              <a:rPr lang="ko-KR" altLang="en-US" sz="1200" b="1" dirty="0"/>
              <a:t> 보물은 최대 </a:t>
            </a:r>
            <a:r>
              <a:rPr lang="en-US" altLang="ko-KR" sz="1200" b="1" dirty="0"/>
              <a:t>10Lv</a:t>
            </a:r>
            <a:r>
              <a:rPr lang="ko-KR" altLang="en-US" sz="1200" b="1" dirty="0"/>
              <a:t> 까지 오를 수 있으며</a:t>
            </a:r>
            <a:r>
              <a:rPr lang="en-US" altLang="ko-KR" sz="1200" b="1" dirty="0"/>
              <a:t>,</a:t>
            </a:r>
          </a:p>
          <a:p>
            <a:r>
              <a:rPr lang="ko-KR" altLang="en-US" sz="1200" b="1" dirty="0"/>
              <a:t>똑같은 보물을 획득할 때 마다 레벨이 증가합니다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만약 </a:t>
            </a:r>
            <a:r>
              <a:rPr lang="en-US" altLang="ko-KR" sz="1200" b="1" dirty="0"/>
              <a:t>10Lv</a:t>
            </a:r>
            <a:r>
              <a:rPr lang="ko-KR" altLang="en-US" sz="1200" b="1" dirty="0"/>
              <a:t>를 찍고 똑같은 보물을 획득 시 </a:t>
            </a:r>
            <a:endParaRPr lang="en-US" altLang="ko-KR" sz="1200" b="1" dirty="0"/>
          </a:p>
          <a:p>
            <a:r>
              <a:rPr lang="ko-KR" altLang="en-US" sz="1200" b="1" dirty="0"/>
              <a:t>일정량의 지식을 지급 합니다</a:t>
            </a:r>
            <a:r>
              <a:rPr lang="en-US" altLang="ko-KR" sz="1200" b="1" dirty="0"/>
              <a:t>.</a:t>
            </a: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endParaRPr lang="en-US" altLang="ko-KR" sz="1400" b="1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FAC467D-26CC-40D0-9447-04D3F8BCF615}"/>
              </a:ext>
            </a:extLst>
          </p:cNvPr>
          <p:cNvSpPr/>
          <p:nvPr/>
        </p:nvSpPr>
        <p:spPr>
          <a:xfrm>
            <a:off x="437429" y="1749052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0" name="직사각형 289">
            <a:extLst>
              <a:ext uri="{FF2B5EF4-FFF2-40B4-BE49-F238E27FC236}">
                <a16:creationId xmlns:a16="http://schemas.microsoft.com/office/drawing/2014/main" id="{620C9C08-269D-437E-859F-92F4AA17CC0C}"/>
              </a:ext>
            </a:extLst>
          </p:cNvPr>
          <p:cNvSpPr/>
          <p:nvPr/>
        </p:nvSpPr>
        <p:spPr>
          <a:xfrm>
            <a:off x="275070" y="1069560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2" name="그림 291" descr="그리기이(가) 표시된 사진&#10;&#10;자동 생성된 설명">
            <a:extLst>
              <a:ext uri="{FF2B5EF4-FFF2-40B4-BE49-F238E27FC236}">
                <a16:creationId xmlns:a16="http://schemas.microsoft.com/office/drawing/2014/main" id="{A52612AA-80D7-4B73-9E41-C59D1EE87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96" y="3499401"/>
            <a:ext cx="2744240" cy="2307919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89899C62-BC3B-4AA0-844E-40251BE174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63" y="5788541"/>
            <a:ext cx="597988" cy="611445"/>
          </a:xfrm>
          <a:prstGeom prst="rect">
            <a:avLst/>
          </a:prstGeom>
          <a:noFill/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E90D857F-B459-42E5-BF03-7ACB2FC9BD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07" y="5788541"/>
            <a:ext cx="545050" cy="611445"/>
          </a:xfrm>
          <a:prstGeom prst="rect">
            <a:avLst/>
          </a:prstGeom>
          <a:noFill/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4590108E-6F1E-4F8B-A544-8A656FA7EB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" y="5788541"/>
            <a:ext cx="640535" cy="611445"/>
          </a:xfrm>
          <a:prstGeom prst="rect">
            <a:avLst/>
          </a:prstGeom>
          <a:noFill/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36797C9C-CF41-4109-A097-8E914AA5EB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6" y="5789900"/>
            <a:ext cx="570365" cy="611445"/>
          </a:xfrm>
          <a:prstGeom prst="rect">
            <a:avLst/>
          </a:prstGeom>
        </p:spPr>
      </p:pic>
      <p:pic>
        <p:nvPicPr>
          <p:cNvPr id="304" name="그림 30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2E08243A-9401-44AD-A978-AC5A5EA6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1446685"/>
            <a:ext cx="2393654" cy="1787146"/>
          </a:xfrm>
          <a:prstGeom prst="rect">
            <a:avLst/>
          </a:prstGeom>
        </p:spPr>
      </p:pic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FA4AC22E-14D6-4B3F-8200-09CD6F1166CB}"/>
              </a:ext>
            </a:extLst>
          </p:cNvPr>
          <p:cNvSpPr/>
          <p:nvPr/>
        </p:nvSpPr>
        <p:spPr>
          <a:xfrm>
            <a:off x="562576" y="3717072"/>
            <a:ext cx="2526654" cy="4091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0" name="TextBox 172">
            <a:extLst>
              <a:ext uri="{FF2B5EF4-FFF2-40B4-BE49-F238E27FC236}">
                <a16:creationId xmlns:a16="http://schemas.microsoft.com/office/drawing/2014/main" id="{96332378-C061-4FB7-86EA-E14A04726D42}"/>
              </a:ext>
            </a:extLst>
          </p:cNvPr>
          <p:cNvSpPr txBox="1"/>
          <p:nvPr/>
        </p:nvSpPr>
        <p:spPr>
          <a:xfrm>
            <a:off x="898505" y="3726237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연주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12" name="직사각형 311">
            <a:extLst>
              <a:ext uri="{FF2B5EF4-FFF2-40B4-BE49-F238E27FC236}">
                <a16:creationId xmlns:a16="http://schemas.microsoft.com/office/drawing/2014/main" id="{3763F687-9CE3-4053-BC1C-39616B72CDF0}"/>
              </a:ext>
            </a:extLst>
          </p:cNvPr>
          <p:cNvSpPr/>
          <p:nvPr/>
        </p:nvSpPr>
        <p:spPr>
          <a:xfrm>
            <a:off x="600247" y="3741033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4D4EA59C-B846-4C76-B244-1899F538650F}"/>
              </a:ext>
            </a:extLst>
          </p:cNvPr>
          <p:cNvSpPr/>
          <p:nvPr/>
        </p:nvSpPr>
        <p:spPr>
          <a:xfrm>
            <a:off x="2553165" y="376174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6" name="직사각형 315">
            <a:extLst>
              <a:ext uri="{FF2B5EF4-FFF2-40B4-BE49-F238E27FC236}">
                <a16:creationId xmlns:a16="http://schemas.microsoft.com/office/drawing/2014/main" id="{1D1B16E4-A9E9-42D5-B1CC-2C473120A7FA}"/>
              </a:ext>
            </a:extLst>
          </p:cNvPr>
          <p:cNvSpPr/>
          <p:nvPr/>
        </p:nvSpPr>
        <p:spPr>
          <a:xfrm>
            <a:off x="562576" y="4224416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8" name="직사각형 317">
            <a:extLst>
              <a:ext uri="{FF2B5EF4-FFF2-40B4-BE49-F238E27FC236}">
                <a16:creationId xmlns:a16="http://schemas.microsoft.com/office/drawing/2014/main" id="{E3522A9B-6F07-41B2-B5D8-CA50A37F5F3D}"/>
              </a:ext>
            </a:extLst>
          </p:cNvPr>
          <p:cNvSpPr/>
          <p:nvPr/>
        </p:nvSpPr>
        <p:spPr>
          <a:xfrm>
            <a:off x="600247" y="4248377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0" name="직사각형 319">
            <a:extLst>
              <a:ext uri="{FF2B5EF4-FFF2-40B4-BE49-F238E27FC236}">
                <a16:creationId xmlns:a16="http://schemas.microsoft.com/office/drawing/2014/main" id="{9FDCB426-C71F-4F8D-9C11-CBA6527F0A17}"/>
              </a:ext>
            </a:extLst>
          </p:cNvPr>
          <p:cNvSpPr/>
          <p:nvPr/>
        </p:nvSpPr>
        <p:spPr>
          <a:xfrm>
            <a:off x="562576" y="4731759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5D36002C-5D7E-4C0D-AFE7-94AA7507527D}"/>
              </a:ext>
            </a:extLst>
          </p:cNvPr>
          <p:cNvSpPr/>
          <p:nvPr/>
        </p:nvSpPr>
        <p:spPr>
          <a:xfrm>
            <a:off x="600247" y="4755720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0170B4C7-EF41-4653-8459-E099220BF989}"/>
              </a:ext>
            </a:extLst>
          </p:cNvPr>
          <p:cNvSpPr/>
          <p:nvPr/>
        </p:nvSpPr>
        <p:spPr>
          <a:xfrm>
            <a:off x="562576" y="5241804"/>
            <a:ext cx="2526654" cy="4091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BDDE9FDA-2FAD-485E-9848-7C2A1B04337A}"/>
              </a:ext>
            </a:extLst>
          </p:cNvPr>
          <p:cNvSpPr/>
          <p:nvPr/>
        </p:nvSpPr>
        <p:spPr>
          <a:xfrm>
            <a:off x="600247" y="5265766"/>
            <a:ext cx="363243" cy="337568"/>
          </a:xfrm>
          <a:prstGeom prst="rect">
            <a:avLst/>
          </a:prstGeom>
          <a:solidFill>
            <a:srgbClr val="CAA5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TextBox 191">
            <a:extLst>
              <a:ext uri="{FF2B5EF4-FFF2-40B4-BE49-F238E27FC236}">
                <a16:creationId xmlns:a16="http://schemas.microsoft.com/office/drawing/2014/main" id="{E72A7EE3-F37C-40BD-822C-7D819B40BA1F}"/>
              </a:ext>
            </a:extLst>
          </p:cNvPr>
          <p:cNvSpPr txBox="1"/>
          <p:nvPr/>
        </p:nvSpPr>
        <p:spPr>
          <a:xfrm>
            <a:off x="898505" y="4224930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익주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0" name="TextBox 195">
            <a:extLst>
              <a:ext uri="{FF2B5EF4-FFF2-40B4-BE49-F238E27FC236}">
                <a16:creationId xmlns:a16="http://schemas.microsoft.com/office/drawing/2014/main" id="{2784566B-54CB-46FF-891A-4D6FF26601B7}"/>
              </a:ext>
            </a:extLst>
          </p:cNvPr>
          <p:cNvSpPr txBox="1"/>
          <p:nvPr/>
        </p:nvSpPr>
        <p:spPr>
          <a:xfrm>
            <a:off x="898505" y="4744582"/>
            <a:ext cx="1020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유주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2" name="TextBox 199">
            <a:extLst>
              <a:ext uri="{FF2B5EF4-FFF2-40B4-BE49-F238E27FC236}">
                <a16:creationId xmlns:a16="http://schemas.microsoft.com/office/drawing/2014/main" id="{633A81A8-0C76-4BBA-B0C9-0B07C6C11E90}"/>
              </a:ext>
            </a:extLst>
          </p:cNvPr>
          <p:cNvSpPr txBox="1"/>
          <p:nvPr/>
        </p:nvSpPr>
        <p:spPr>
          <a:xfrm>
            <a:off x="898505" y="5243273"/>
            <a:ext cx="8672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>
                <a:latin typeface="+mj-ea"/>
                <a:ea typeface="+mj-ea"/>
              </a:rPr>
              <a:t>사주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334" name="TextBox 180">
            <a:extLst>
              <a:ext uri="{FF2B5EF4-FFF2-40B4-BE49-F238E27FC236}">
                <a16:creationId xmlns:a16="http://schemas.microsoft.com/office/drawing/2014/main" id="{79095D72-C7A1-48BC-95F0-A2DB5CFC96E2}"/>
              </a:ext>
            </a:extLst>
          </p:cNvPr>
          <p:cNvSpPr txBox="1"/>
          <p:nvPr/>
        </p:nvSpPr>
        <p:spPr>
          <a:xfrm>
            <a:off x="2576659" y="381489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6" name="TextBox 94">
            <a:extLst>
              <a:ext uri="{FF2B5EF4-FFF2-40B4-BE49-F238E27FC236}">
                <a16:creationId xmlns:a16="http://schemas.microsoft.com/office/drawing/2014/main" id="{73799DA0-E640-44EA-9A35-123E2167F208}"/>
              </a:ext>
            </a:extLst>
          </p:cNvPr>
          <p:cNvSpPr txBox="1"/>
          <p:nvPr/>
        </p:nvSpPr>
        <p:spPr>
          <a:xfrm>
            <a:off x="898505" y="387491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조조가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칠성검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쌍철극</a:t>
            </a:r>
            <a:endParaRPr lang="en-US" altLang="ko-KR" sz="600" b="1">
              <a:latin typeface="+mj-ea"/>
              <a:ea typeface="+mj-ea"/>
            </a:endParaRPr>
          </a:p>
        </p:txBody>
      </p:sp>
      <p:sp>
        <p:nvSpPr>
          <p:cNvPr id="338" name="TextBox 95">
            <a:extLst>
              <a:ext uri="{FF2B5EF4-FFF2-40B4-BE49-F238E27FC236}">
                <a16:creationId xmlns:a16="http://schemas.microsoft.com/office/drawing/2014/main" id="{9484844D-A745-4D66-8A8F-FDCBAD47DEB9}"/>
              </a:ext>
            </a:extLst>
          </p:cNvPr>
          <p:cNvSpPr txBox="1"/>
          <p:nvPr/>
        </p:nvSpPr>
        <p:spPr>
          <a:xfrm>
            <a:off x="898505" y="4379082"/>
            <a:ext cx="169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유언이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맹획 머리띠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비도</a:t>
            </a:r>
            <a:endParaRPr lang="en-US" altLang="ko-KR" sz="600" b="1">
              <a:latin typeface="+mj-ea"/>
              <a:ea typeface="+mj-ea"/>
            </a:endParaRPr>
          </a:p>
          <a:p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0" name="TextBox 96">
            <a:extLst>
              <a:ext uri="{FF2B5EF4-FFF2-40B4-BE49-F238E27FC236}">
                <a16:creationId xmlns:a16="http://schemas.microsoft.com/office/drawing/2014/main" id="{838E616C-635C-497E-91BB-B7C1FDF300CA}"/>
              </a:ext>
            </a:extLst>
          </p:cNvPr>
          <p:cNvSpPr txBox="1"/>
          <p:nvPr/>
        </p:nvSpPr>
        <p:spPr>
          <a:xfrm>
            <a:off x="898505" y="4906469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공손찬이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백마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청공검</a:t>
            </a:r>
            <a:endParaRPr lang="ko-KR" altLang="en-US" sz="600" b="1" dirty="0">
              <a:latin typeface="+mj-ea"/>
              <a:ea typeface="+mj-ea"/>
            </a:endParaRPr>
          </a:p>
        </p:txBody>
      </p:sp>
      <p:sp>
        <p:nvSpPr>
          <p:cNvPr id="342" name="TextBox 97">
            <a:extLst>
              <a:ext uri="{FF2B5EF4-FFF2-40B4-BE49-F238E27FC236}">
                <a16:creationId xmlns:a16="http://schemas.microsoft.com/office/drawing/2014/main" id="{0F0738BC-BD2D-4FC0-A9C6-4719A1464723}"/>
              </a:ext>
            </a:extLst>
          </p:cNvPr>
          <p:cNvSpPr txBox="1"/>
          <p:nvPr/>
        </p:nvSpPr>
        <p:spPr>
          <a:xfrm>
            <a:off x="898505" y="5417657"/>
            <a:ext cx="169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>
                <a:latin typeface="+mj-ea"/>
                <a:ea typeface="+mj-ea"/>
              </a:rPr>
              <a:t>동탁이 점령한 땅 입니다</a:t>
            </a:r>
            <a:r>
              <a:rPr lang="en-US" altLang="ko-KR" sz="600" b="1">
                <a:latin typeface="+mj-ea"/>
                <a:ea typeface="+mj-ea"/>
              </a:rPr>
              <a:t>.</a:t>
            </a:r>
          </a:p>
          <a:p>
            <a:r>
              <a:rPr lang="ko-KR" altLang="en-US" sz="600" b="1">
                <a:latin typeface="+mj-ea"/>
                <a:ea typeface="+mj-ea"/>
              </a:rPr>
              <a:t>보물 </a:t>
            </a:r>
            <a:r>
              <a:rPr lang="en-US" altLang="ko-KR" sz="600" b="1">
                <a:latin typeface="+mj-ea"/>
                <a:ea typeface="+mj-ea"/>
              </a:rPr>
              <a:t>– </a:t>
            </a:r>
            <a:r>
              <a:rPr lang="ko-KR" altLang="en-US" sz="600" b="1">
                <a:latin typeface="+mj-ea"/>
                <a:ea typeface="+mj-ea"/>
              </a:rPr>
              <a:t>옥새</a:t>
            </a:r>
            <a:r>
              <a:rPr lang="en-US" altLang="ko-KR" sz="600" b="1">
                <a:latin typeface="+mj-ea"/>
                <a:ea typeface="+mj-ea"/>
              </a:rPr>
              <a:t>, </a:t>
            </a:r>
            <a:r>
              <a:rPr lang="ko-KR" altLang="en-US" sz="600" b="1">
                <a:latin typeface="+mj-ea"/>
                <a:ea typeface="+mj-ea"/>
              </a:rPr>
              <a:t>방천화극</a:t>
            </a:r>
            <a:endParaRPr lang="ko-KR" altLang="en-US" sz="600" b="1" dirty="0">
              <a:latin typeface="+mj-ea"/>
              <a:ea typeface="+mj-ea"/>
            </a:endParaRPr>
          </a:p>
        </p:txBody>
      </p:sp>
      <p:pic>
        <p:nvPicPr>
          <p:cNvPr id="344" name="그림 343">
            <a:extLst>
              <a:ext uri="{FF2B5EF4-FFF2-40B4-BE49-F238E27FC236}">
                <a16:creationId xmlns:a16="http://schemas.microsoft.com/office/drawing/2014/main" id="{188AF42C-80A5-4EAB-8B99-D277768BFF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5265766"/>
            <a:ext cx="362303" cy="348923"/>
          </a:xfrm>
          <a:prstGeom prst="rect">
            <a:avLst/>
          </a:prstGeom>
        </p:spPr>
      </p:pic>
      <p:pic>
        <p:nvPicPr>
          <p:cNvPr id="346" name="그림 345">
            <a:extLst>
              <a:ext uri="{FF2B5EF4-FFF2-40B4-BE49-F238E27FC236}">
                <a16:creationId xmlns:a16="http://schemas.microsoft.com/office/drawing/2014/main" id="{8353D10A-80F8-43D7-8FC9-E1D2911309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11" y="4755720"/>
            <a:ext cx="357053" cy="340209"/>
          </a:xfrm>
          <a:prstGeom prst="rect">
            <a:avLst/>
          </a:prstGeom>
        </p:spPr>
      </p:pic>
      <p:pic>
        <p:nvPicPr>
          <p:cNvPr id="348" name="그림 347">
            <a:extLst>
              <a:ext uri="{FF2B5EF4-FFF2-40B4-BE49-F238E27FC236}">
                <a16:creationId xmlns:a16="http://schemas.microsoft.com/office/drawing/2014/main" id="{52E68AEA-1BB0-428B-9D85-F380DF1BC6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4257847"/>
            <a:ext cx="365604" cy="335062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:a16="http://schemas.microsoft.com/office/drawing/2014/main" id="{8727700A-7D5D-4C4D-934F-CDA9F8B9A5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6" y="3752028"/>
            <a:ext cx="365604" cy="335062"/>
          </a:xfrm>
          <a:prstGeom prst="rect">
            <a:avLst/>
          </a:prstGeom>
        </p:spPr>
      </p:pic>
      <p:sp>
        <p:nvSpPr>
          <p:cNvPr id="352" name="직사각형 351">
            <a:extLst>
              <a:ext uri="{FF2B5EF4-FFF2-40B4-BE49-F238E27FC236}">
                <a16:creationId xmlns:a16="http://schemas.microsoft.com/office/drawing/2014/main" id="{1DCAD59E-E509-495A-B8A1-0C94B0128F99}"/>
              </a:ext>
            </a:extLst>
          </p:cNvPr>
          <p:cNvSpPr/>
          <p:nvPr/>
        </p:nvSpPr>
        <p:spPr>
          <a:xfrm>
            <a:off x="554980" y="3705867"/>
            <a:ext cx="1954803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4" name="직사각형 353">
            <a:extLst>
              <a:ext uri="{FF2B5EF4-FFF2-40B4-BE49-F238E27FC236}">
                <a16:creationId xmlns:a16="http://schemas.microsoft.com/office/drawing/2014/main" id="{D65D17C6-1831-4A30-A4E7-F77810D1B2CB}"/>
              </a:ext>
            </a:extLst>
          </p:cNvPr>
          <p:cNvSpPr/>
          <p:nvPr/>
        </p:nvSpPr>
        <p:spPr>
          <a:xfrm>
            <a:off x="2512144" y="3705867"/>
            <a:ext cx="566942" cy="42678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56" name="그림 355" descr="그리기, 담장이(가) 표시된 사진&#10;&#10;자동 생성된 설명">
            <a:extLst>
              <a:ext uri="{FF2B5EF4-FFF2-40B4-BE49-F238E27FC236}">
                <a16:creationId xmlns:a16="http://schemas.microsoft.com/office/drawing/2014/main" id="{A399FB52-3C9C-4FAC-9AC2-75F5AFE05CC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05" y="2196390"/>
            <a:ext cx="212659" cy="29367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:a16="http://schemas.microsoft.com/office/drawing/2014/main" id="{311A52B0-0E85-4B47-B797-A75D02EB155C}"/>
              </a:ext>
            </a:extLst>
          </p:cNvPr>
          <p:cNvSpPr/>
          <p:nvPr/>
        </p:nvSpPr>
        <p:spPr>
          <a:xfrm>
            <a:off x="1100506" y="2102257"/>
            <a:ext cx="463247" cy="600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3AA618CC-4B8A-47BD-A494-7C6E6B9FE9C9}"/>
              </a:ext>
            </a:extLst>
          </p:cNvPr>
          <p:cNvSpPr/>
          <p:nvPr/>
        </p:nvSpPr>
        <p:spPr>
          <a:xfrm>
            <a:off x="501736" y="363941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  <p:sp>
        <p:nvSpPr>
          <p:cNvPr id="366" name="사각형: 둥근 모서리 365">
            <a:extLst>
              <a:ext uri="{FF2B5EF4-FFF2-40B4-BE49-F238E27FC236}">
                <a16:creationId xmlns:a16="http://schemas.microsoft.com/office/drawing/2014/main" id="{4C1EBB7D-4134-4DCA-9AE4-E600379A73E6}"/>
              </a:ext>
            </a:extLst>
          </p:cNvPr>
          <p:cNvSpPr/>
          <p:nvPr/>
        </p:nvSpPr>
        <p:spPr>
          <a:xfrm>
            <a:off x="2553165" y="4270454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68" name="TextBox 180">
            <a:extLst>
              <a:ext uri="{FF2B5EF4-FFF2-40B4-BE49-F238E27FC236}">
                <a16:creationId xmlns:a16="http://schemas.microsoft.com/office/drawing/2014/main" id="{318FAB82-6967-4314-AA1C-A4034D89F8A5}"/>
              </a:ext>
            </a:extLst>
          </p:cNvPr>
          <p:cNvSpPr txBox="1"/>
          <p:nvPr/>
        </p:nvSpPr>
        <p:spPr>
          <a:xfrm>
            <a:off x="2576659" y="4323598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0" name="사각형: 둥근 모서리 369">
            <a:extLst>
              <a:ext uri="{FF2B5EF4-FFF2-40B4-BE49-F238E27FC236}">
                <a16:creationId xmlns:a16="http://schemas.microsoft.com/office/drawing/2014/main" id="{D07237DB-75A8-41DB-8FCD-C6EBD1845359}"/>
              </a:ext>
            </a:extLst>
          </p:cNvPr>
          <p:cNvSpPr/>
          <p:nvPr/>
        </p:nvSpPr>
        <p:spPr>
          <a:xfrm>
            <a:off x="2553165" y="4785622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2" name="TextBox 180">
            <a:extLst>
              <a:ext uri="{FF2B5EF4-FFF2-40B4-BE49-F238E27FC236}">
                <a16:creationId xmlns:a16="http://schemas.microsoft.com/office/drawing/2014/main" id="{989369EE-C4EF-482B-B8B1-89F7397C6716}"/>
              </a:ext>
            </a:extLst>
          </p:cNvPr>
          <p:cNvSpPr txBox="1"/>
          <p:nvPr/>
        </p:nvSpPr>
        <p:spPr>
          <a:xfrm>
            <a:off x="2576659" y="4838766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4" name="사각형: 둥근 모서리 373">
            <a:extLst>
              <a:ext uri="{FF2B5EF4-FFF2-40B4-BE49-F238E27FC236}">
                <a16:creationId xmlns:a16="http://schemas.microsoft.com/office/drawing/2014/main" id="{75B82532-CA3E-4042-8258-F4FACA80EC7B}"/>
              </a:ext>
            </a:extLst>
          </p:cNvPr>
          <p:cNvSpPr/>
          <p:nvPr/>
        </p:nvSpPr>
        <p:spPr>
          <a:xfrm>
            <a:off x="2548293" y="5288379"/>
            <a:ext cx="494556" cy="316853"/>
          </a:xfrm>
          <a:prstGeom prst="roundRect">
            <a:avLst>
              <a:gd name="adj" fmla="val 15474"/>
            </a:avLst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6" name="TextBox 180">
            <a:extLst>
              <a:ext uri="{FF2B5EF4-FFF2-40B4-BE49-F238E27FC236}">
                <a16:creationId xmlns:a16="http://schemas.microsoft.com/office/drawing/2014/main" id="{F9747AC5-FF73-4B7B-9DA5-2EE86EA4DF21}"/>
              </a:ext>
            </a:extLst>
          </p:cNvPr>
          <p:cNvSpPr txBox="1"/>
          <p:nvPr/>
        </p:nvSpPr>
        <p:spPr>
          <a:xfrm>
            <a:off x="2571787" y="5341523"/>
            <a:ext cx="444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 색</a:t>
            </a:r>
            <a:endParaRPr lang="en-US" altLang="ko-KR" sz="800" b="1" dirty="0">
              <a:solidFill>
                <a:srgbClr val="FFD80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8" name="타원 377">
            <a:extLst>
              <a:ext uri="{FF2B5EF4-FFF2-40B4-BE49-F238E27FC236}">
                <a16:creationId xmlns:a16="http://schemas.microsoft.com/office/drawing/2014/main" id="{2409DCF3-4E38-4543-BF13-B67E9F8DA318}"/>
              </a:ext>
            </a:extLst>
          </p:cNvPr>
          <p:cNvSpPr/>
          <p:nvPr/>
        </p:nvSpPr>
        <p:spPr>
          <a:xfrm>
            <a:off x="1021902" y="2065049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pic>
        <p:nvPicPr>
          <p:cNvPr id="106" name="그림 105" descr="장난감이(가) 표시된 사진&#10;&#10;자동 생성된 설명">
            <a:extLst>
              <a:ext uri="{FF2B5EF4-FFF2-40B4-BE49-F238E27FC236}">
                <a16:creationId xmlns:a16="http://schemas.microsoft.com/office/drawing/2014/main" id="{7AD9DA8C-4A43-4CC5-BEAC-AA862D03789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672" y="5771119"/>
            <a:ext cx="570364" cy="624609"/>
          </a:xfrm>
          <a:prstGeom prst="rect">
            <a:avLst/>
          </a:prstGeom>
        </p:spPr>
      </p:pic>
      <p:pic>
        <p:nvPicPr>
          <p:cNvPr id="114" name="그림 113" descr="방이(가) 표시된 사진&#10;&#10;자동 생성된 설명">
            <a:extLst>
              <a:ext uri="{FF2B5EF4-FFF2-40B4-BE49-F238E27FC236}">
                <a16:creationId xmlns:a16="http://schemas.microsoft.com/office/drawing/2014/main" id="{96D27F6C-CFD8-470F-8402-5160C93E7D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3175383"/>
            <a:ext cx="3027281" cy="428389"/>
          </a:xfrm>
          <a:prstGeom prst="rect">
            <a:avLst/>
          </a:prstGeom>
        </p:spPr>
      </p:pic>
      <p:sp>
        <p:nvSpPr>
          <p:cNvPr id="439" name="TextBox 96">
            <a:extLst>
              <a:ext uri="{FF2B5EF4-FFF2-40B4-BE49-F238E27FC236}">
                <a16:creationId xmlns:a16="http://schemas.microsoft.com/office/drawing/2014/main" id="{7B988B12-AA7B-46EA-B164-69FED54AC9E8}"/>
              </a:ext>
            </a:extLst>
          </p:cNvPr>
          <p:cNvSpPr txBox="1"/>
          <p:nvPr/>
        </p:nvSpPr>
        <p:spPr>
          <a:xfrm>
            <a:off x="4348079" y="4018789"/>
            <a:ext cx="1963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 err="1">
                <a:latin typeface="+mj-ea"/>
                <a:ea typeface="+mj-ea"/>
              </a:rPr>
              <a:t>청공검</a:t>
            </a:r>
            <a:endParaRPr lang="ko-KR" altLang="en-US" sz="500" b="1" dirty="0">
              <a:latin typeface="+mj-ea"/>
              <a:ea typeface="+mj-ea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4E622452-B7A6-4EA3-80C0-A7A579FFDF78}"/>
              </a:ext>
            </a:extLst>
          </p:cNvPr>
          <p:cNvSpPr/>
          <p:nvPr/>
        </p:nvSpPr>
        <p:spPr>
          <a:xfrm>
            <a:off x="0" y="0"/>
            <a:ext cx="8643659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67E3132-1741-4114-BD78-65129723A217}"/>
              </a:ext>
            </a:extLst>
          </p:cNvPr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수색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3AE9FD8E-6087-4B59-8A3F-1A5D7888C02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2"/>
          <a:stretch/>
        </p:blipFill>
        <p:spPr>
          <a:xfrm>
            <a:off x="568086" y="1963252"/>
            <a:ext cx="369346" cy="220685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A9722DD-1080-46EF-AAD3-87A72391C0CD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9" y="1934783"/>
            <a:ext cx="251953" cy="249153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6504E0F5-36C6-4178-815F-C627D356572D}"/>
              </a:ext>
            </a:extLst>
          </p:cNvPr>
          <p:cNvSpPr txBox="1"/>
          <p:nvPr/>
        </p:nvSpPr>
        <p:spPr>
          <a:xfrm>
            <a:off x="531204" y="1948000"/>
            <a:ext cx="47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7 / 7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2A11FA8E-6416-44AA-9222-60DC563A6953}"/>
              </a:ext>
            </a:extLst>
          </p:cNvPr>
          <p:cNvGrpSpPr/>
          <p:nvPr/>
        </p:nvGrpSpPr>
        <p:grpSpPr>
          <a:xfrm>
            <a:off x="378749" y="1131275"/>
            <a:ext cx="561776" cy="788344"/>
            <a:chOff x="430398" y="1158939"/>
            <a:chExt cx="561776" cy="788344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F5781E21-D348-48F7-AE29-920340E4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5414F08B-6D2E-4911-8C4D-96DD619C8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D8CC1-E721-4BD6-ABAA-FC2FF9FADAB1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1E46C1E0-C479-4DB1-AC2F-CF20A5B8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AE20B86-D98D-4AC8-95B3-E4E10F662BCD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B17D94D-031F-435C-93CE-76A7B7DD88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1F366DE-1DB0-432F-8682-2609C4096B50}"/>
              </a:ext>
            </a:extLst>
          </p:cNvPr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0" name="직사각형 379">
            <a:extLst>
              <a:ext uri="{FF2B5EF4-FFF2-40B4-BE49-F238E27FC236}">
                <a16:creationId xmlns:a16="http://schemas.microsoft.com/office/drawing/2014/main" id="{D5667DBE-397C-496A-B6A5-F8BB20789B0B}"/>
              </a:ext>
            </a:extLst>
          </p:cNvPr>
          <p:cNvSpPr/>
          <p:nvPr/>
        </p:nvSpPr>
        <p:spPr>
          <a:xfrm>
            <a:off x="274569" y="1054485"/>
            <a:ext cx="3030104" cy="534977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C338E421-869D-467B-B025-2FB61568D722}"/>
              </a:ext>
            </a:extLst>
          </p:cNvPr>
          <p:cNvSpPr txBox="1"/>
          <p:nvPr/>
        </p:nvSpPr>
        <p:spPr>
          <a:xfrm>
            <a:off x="498004" y="1729892"/>
            <a:ext cx="264687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보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물</a:t>
            </a:r>
            <a:endParaRPr lang="en-US" altLang="ko-KR" sz="48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altLang="ko-KR" sz="4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발</a:t>
            </a:r>
            <a:r>
              <a:rPr lang="en-US" altLang="ko-KR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		</a:t>
            </a:r>
            <a:r>
              <a:rPr lang="ko-KR" alt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견</a:t>
            </a:r>
          </a:p>
        </p:txBody>
      </p:sp>
      <p:sp>
        <p:nvSpPr>
          <p:cNvPr id="493" name="직사각형 492">
            <a:extLst>
              <a:ext uri="{FF2B5EF4-FFF2-40B4-BE49-F238E27FC236}">
                <a16:creationId xmlns:a16="http://schemas.microsoft.com/office/drawing/2014/main" id="{E867624D-27D5-4FA2-AE22-199D7F6C15AF}"/>
              </a:ext>
            </a:extLst>
          </p:cNvPr>
          <p:cNvSpPr/>
          <p:nvPr/>
        </p:nvSpPr>
        <p:spPr>
          <a:xfrm>
            <a:off x="460859" y="1415683"/>
            <a:ext cx="2646878" cy="4492249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401834-808B-4833-A475-9503C97C51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7" y="2832432"/>
            <a:ext cx="1479124" cy="1335983"/>
          </a:xfrm>
          <a:prstGeom prst="rect">
            <a:avLst/>
          </a:prstGeom>
        </p:spPr>
      </p:pic>
      <p:sp>
        <p:nvSpPr>
          <p:cNvPr id="495" name="타원 494">
            <a:extLst>
              <a:ext uri="{FF2B5EF4-FFF2-40B4-BE49-F238E27FC236}">
                <a16:creationId xmlns:a16="http://schemas.microsoft.com/office/drawing/2014/main" id="{40952D04-740D-4DBF-A771-AA16AB74B06F}"/>
              </a:ext>
            </a:extLst>
          </p:cNvPr>
          <p:cNvSpPr/>
          <p:nvPr/>
        </p:nvSpPr>
        <p:spPr>
          <a:xfrm>
            <a:off x="372629" y="1320152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E0FCAC1-054F-4011-A723-2EFC2A8E010D}"/>
              </a:ext>
            </a:extLst>
          </p:cNvPr>
          <p:cNvSpPr txBox="1"/>
          <p:nvPr/>
        </p:nvSpPr>
        <p:spPr>
          <a:xfrm>
            <a:off x="1234636" y="5494541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chemeClr val="bg2">
                    <a:lumMod val="75000"/>
                  </a:schemeClr>
                </a:solidFill>
              </a:rPr>
              <a:t>아무 화면 클릭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89FACD-5F88-40AD-9870-078218B0F4C7}"/>
              </a:ext>
            </a:extLst>
          </p:cNvPr>
          <p:cNvGrpSpPr/>
          <p:nvPr/>
        </p:nvGrpSpPr>
        <p:grpSpPr>
          <a:xfrm>
            <a:off x="3866724" y="2166342"/>
            <a:ext cx="2038446" cy="3166750"/>
            <a:chOff x="3993562" y="1808022"/>
            <a:chExt cx="2038446" cy="3166750"/>
          </a:xfrm>
        </p:grpSpPr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562714AE-A740-4542-87E8-CC8935A1BAB5}"/>
                </a:ext>
              </a:extLst>
            </p:cNvPr>
            <p:cNvSpPr/>
            <p:nvPr/>
          </p:nvSpPr>
          <p:spPr>
            <a:xfrm>
              <a:off x="4089533" y="2209672"/>
              <a:ext cx="1624297" cy="962569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81A91B5D-0F3D-4F6F-AC64-E8AB43AF26A3}"/>
                </a:ext>
              </a:extLst>
            </p:cNvPr>
            <p:cNvSpPr/>
            <p:nvPr/>
          </p:nvSpPr>
          <p:spPr>
            <a:xfrm>
              <a:off x="3993562" y="1808022"/>
              <a:ext cx="1789436" cy="316070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1" name="그림 390" descr="그리기이(가) 표시된 사진&#10;&#10;자동 생성된 설명">
              <a:extLst>
                <a:ext uri="{FF2B5EF4-FFF2-40B4-BE49-F238E27FC236}">
                  <a16:creationId xmlns:a16="http://schemas.microsoft.com/office/drawing/2014/main" id="{0EE5AE74-BED4-4EFE-904F-02A866B3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701" y="3244309"/>
              <a:ext cx="1622129" cy="1364218"/>
            </a:xfrm>
            <a:prstGeom prst="rect">
              <a:avLst/>
            </a:prstGeom>
          </p:spPr>
        </p:pic>
        <p:pic>
          <p:nvPicPr>
            <p:cNvPr id="395" name="그림 394">
              <a:extLst>
                <a:ext uri="{FF2B5EF4-FFF2-40B4-BE49-F238E27FC236}">
                  <a16:creationId xmlns:a16="http://schemas.microsoft.com/office/drawing/2014/main" id="{81F23704-DA11-4A98-B5C1-DAD87A5F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108" y="4597427"/>
              <a:ext cx="353473" cy="361427"/>
            </a:xfrm>
            <a:prstGeom prst="rect">
              <a:avLst/>
            </a:prstGeom>
            <a:noFill/>
          </p:spPr>
        </p:pic>
        <p:pic>
          <p:nvPicPr>
            <p:cNvPr id="397" name="그림 396">
              <a:extLst>
                <a:ext uri="{FF2B5EF4-FFF2-40B4-BE49-F238E27FC236}">
                  <a16:creationId xmlns:a16="http://schemas.microsoft.com/office/drawing/2014/main" id="{433B5126-FC21-4078-89E8-459DBF9F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106" y="4597427"/>
              <a:ext cx="322181" cy="361427"/>
            </a:xfrm>
            <a:prstGeom prst="rect">
              <a:avLst/>
            </a:prstGeom>
            <a:noFill/>
          </p:spPr>
        </p:pic>
        <p:pic>
          <p:nvPicPr>
            <p:cNvPr id="399" name="그림 398">
              <a:extLst>
                <a:ext uri="{FF2B5EF4-FFF2-40B4-BE49-F238E27FC236}">
                  <a16:creationId xmlns:a16="http://schemas.microsoft.com/office/drawing/2014/main" id="{1F3C6D8D-9F50-41BF-A1F0-378C576F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95" y="4597427"/>
              <a:ext cx="378622" cy="361427"/>
            </a:xfrm>
            <a:prstGeom prst="rect">
              <a:avLst/>
            </a:prstGeom>
            <a:noFill/>
          </p:spPr>
        </p:pic>
        <p:pic>
          <p:nvPicPr>
            <p:cNvPr id="401" name="그림 400">
              <a:extLst>
                <a:ext uri="{FF2B5EF4-FFF2-40B4-BE49-F238E27FC236}">
                  <a16:creationId xmlns:a16="http://schemas.microsoft.com/office/drawing/2014/main" id="{23728799-5A94-47A2-B312-CCF613B5E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171" y="4598230"/>
              <a:ext cx="337145" cy="361427"/>
            </a:xfrm>
            <a:prstGeom prst="rect">
              <a:avLst/>
            </a:prstGeom>
          </p:spPr>
        </p:pic>
        <p:pic>
          <p:nvPicPr>
            <p:cNvPr id="403" name="그림 402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50541AFE-D28E-45CE-AD5B-96BD46196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80" y="2030942"/>
              <a:ext cx="1414897" cy="1056388"/>
            </a:xfrm>
            <a:prstGeom prst="rect">
              <a:avLst/>
            </a:prstGeom>
          </p:spPr>
        </p:pic>
        <p:sp>
          <p:nvSpPr>
            <p:cNvPr id="407" name="직사각형 406">
              <a:extLst>
                <a:ext uri="{FF2B5EF4-FFF2-40B4-BE49-F238E27FC236}">
                  <a16:creationId xmlns:a16="http://schemas.microsoft.com/office/drawing/2014/main" id="{D62BEA35-0D5E-4A9A-AAE5-14F49B5AFA34}"/>
                </a:ext>
              </a:extLst>
            </p:cNvPr>
            <p:cNvSpPr/>
            <p:nvPr/>
          </p:nvSpPr>
          <p:spPr>
            <a:xfrm>
              <a:off x="4163508" y="3372975"/>
              <a:ext cx="1493514" cy="2418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09" name="TextBox 172">
              <a:extLst>
                <a:ext uri="{FF2B5EF4-FFF2-40B4-BE49-F238E27FC236}">
                  <a16:creationId xmlns:a16="http://schemas.microsoft.com/office/drawing/2014/main" id="{F732DB38-92E2-4938-9797-E3D9A8A0270C}"/>
                </a:ext>
              </a:extLst>
            </p:cNvPr>
            <p:cNvSpPr txBox="1"/>
            <p:nvPr/>
          </p:nvSpPr>
          <p:spPr>
            <a:xfrm>
              <a:off x="4359928" y="3330312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latin typeface="+mj-ea"/>
                  <a:ea typeface="+mj-ea"/>
                </a:rPr>
                <a:t>연주</a:t>
              </a: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0CD9034F-B977-422D-8D5C-CB2C109D5F4F}"/>
                </a:ext>
              </a:extLst>
            </p:cNvPr>
            <p:cNvSpPr/>
            <p:nvPr/>
          </p:nvSpPr>
          <p:spPr>
            <a:xfrm>
              <a:off x="4185775" y="3387138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3" name="사각형: 둥근 모서리 412">
              <a:extLst>
                <a:ext uri="{FF2B5EF4-FFF2-40B4-BE49-F238E27FC236}">
                  <a16:creationId xmlns:a16="http://schemas.microsoft.com/office/drawing/2014/main" id="{6A36F9A9-660D-41B7-9531-E3528E7EB1F9}"/>
                </a:ext>
              </a:extLst>
            </p:cNvPr>
            <p:cNvSpPr/>
            <p:nvPr/>
          </p:nvSpPr>
          <p:spPr>
            <a:xfrm>
              <a:off x="5340152" y="3399384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BF0D62FA-0A54-4497-B50D-2F0E951AFD86}"/>
                </a:ext>
              </a:extLst>
            </p:cNvPr>
            <p:cNvSpPr/>
            <p:nvPr/>
          </p:nvSpPr>
          <p:spPr>
            <a:xfrm>
              <a:off x="4163508" y="3672868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:a16="http://schemas.microsoft.com/office/drawing/2014/main" id="{B42427C5-F47D-4964-A92C-05EF9BCE1729}"/>
                </a:ext>
              </a:extLst>
            </p:cNvPr>
            <p:cNvSpPr/>
            <p:nvPr/>
          </p:nvSpPr>
          <p:spPr>
            <a:xfrm>
              <a:off x="4185775" y="3687031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9BCB4ADB-04FD-4936-9982-E2CC386AC486}"/>
                </a:ext>
              </a:extLst>
            </p:cNvPr>
            <p:cNvSpPr/>
            <p:nvPr/>
          </p:nvSpPr>
          <p:spPr>
            <a:xfrm>
              <a:off x="4163508" y="3972760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3C7A189B-F63C-4D45-B9F5-5A266CD3392C}"/>
                </a:ext>
              </a:extLst>
            </p:cNvPr>
            <p:cNvSpPr/>
            <p:nvPr/>
          </p:nvSpPr>
          <p:spPr>
            <a:xfrm>
              <a:off x="4185775" y="3986923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B638B6ED-95C2-4516-9A3A-3731A680E342}"/>
                </a:ext>
              </a:extLst>
            </p:cNvPr>
            <p:cNvSpPr/>
            <p:nvPr/>
          </p:nvSpPr>
          <p:spPr>
            <a:xfrm>
              <a:off x="4163508" y="4274249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EC945F7E-FF43-49A5-9527-2CACB2B3E54D}"/>
                </a:ext>
              </a:extLst>
            </p:cNvPr>
            <p:cNvSpPr/>
            <p:nvPr/>
          </p:nvSpPr>
          <p:spPr>
            <a:xfrm>
              <a:off x="4185775" y="4288413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27" name="TextBox 191">
              <a:extLst>
                <a:ext uri="{FF2B5EF4-FFF2-40B4-BE49-F238E27FC236}">
                  <a16:creationId xmlns:a16="http://schemas.microsoft.com/office/drawing/2014/main" id="{C7223F39-24BA-46FA-8A5C-25F77BFD3852}"/>
                </a:ext>
              </a:extLst>
            </p:cNvPr>
            <p:cNvSpPr txBox="1"/>
            <p:nvPr/>
          </p:nvSpPr>
          <p:spPr>
            <a:xfrm>
              <a:off x="4359928" y="3625091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latin typeface="+mj-ea"/>
                  <a:ea typeface="+mj-ea"/>
                </a:rPr>
                <a:t>익주</a:t>
              </a:r>
            </a:p>
          </p:txBody>
        </p:sp>
        <p:sp>
          <p:nvSpPr>
            <p:cNvPr id="429" name="TextBox 195">
              <a:extLst>
                <a:ext uri="{FF2B5EF4-FFF2-40B4-BE49-F238E27FC236}">
                  <a16:creationId xmlns:a16="http://schemas.microsoft.com/office/drawing/2014/main" id="{DE9D80B8-4F78-44BF-8B59-CE1E9CF17324}"/>
                </a:ext>
              </a:extLst>
            </p:cNvPr>
            <p:cNvSpPr txBox="1"/>
            <p:nvPr/>
          </p:nvSpPr>
          <p:spPr>
            <a:xfrm>
              <a:off x="4359928" y="3932259"/>
              <a:ext cx="60319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>
                  <a:latin typeface="+mj-ea"/>
                  <a:ea typeface="+mj-ea"/>
                </a:rPr>
                <a:t>유주</a:t>
              </a:r>
              <a:endParaRPr lang="ko-KR" altLang="en-US" sz="600" b="1" dirty="0">
                <a:latin typeface="+mj-ea"/>
                <a:ea typeface="+mj-ea"/>
              </a:endParaRPr>
            </a:p>
          </p:txBody>
        </p:sp>
        <p:sp>
          <p:nvSpPr>
            <p:cNvPr id="431" name="TextBox 199">
              <a:extLst>
                <a:ext uri="{FF2B5EF4-FFF2-40B4-BE49-F238E27FC236}">
                  <a16:creationId xmlns:a16="http://schemas.microsoft.com/office/drawing/2014/main" id="{5F4870D0-8248-40B8-BF51-E4EF61F24186}"/>
                </a:ext>
              </a:extLst>
            </p:cNvPr>
            <p:cNvSpPr txBox="1"/>
            <p:nvPr/>
          </p:nvSpPr>
          <p:spPr>
            <a:xfrm>
              <a:off x="4359928" y="4227037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>
                  <a:latin typeface="+mj-ea"/>
                  <a:ea typeface="+mj-ea"/>
                </a:rPr>
                <a:t>사주</a:t>
              </a:r>
              <a:endParaRPr lang="ko-KR" altLang="en-US" sz="600" b="1" dirty="0">
                <a:latin typeface="+mj-ea"/>
                <a:ea typeface="+mj-ea"/>
              </a:endParaRPr>
            </a:p>
          </p:txBody>
        </p:sp>
        <p:sp>
          <p:nvSpPr>
            <p:cNvPr id="433" name="TextBox 180">
              <a:extLst>
                <a:ext uri="{FF2B5EF4-FFF2-40B4-BE49-F238E27FC236}">
                  <a16:creationId xmlns:a16="http://schemas.microsoft.com/office/drawing/2014/main" id="{471ED083-9D6E-487C-974C-3DE08A40FD37}"/>
                </a:ext>
              </a:extLst>
            </p:cNvPr>
            <p:cNvSpPr txBox="1"/>
            <p:nvPr/>
          </p:nvSpPr>
          <p:spPr>
            <a:xfrm>
              <a:off x="5334565" y="3418558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TextBox 94">
              <a:extLst>
                <a:ext uri="{FF2B5EF4-FFF2-40B4-BE49-F238E27FC236}">
                  <a16:creationId xmlns:a16="http://schemas.microsoft.com/office/drawing/2014/main" id="{23C64437-FBB1-4723-8778-E3A3E7B835B1}"/>
                </a:ext>
              </a:extLst>
            </p:cNvPr>
            <p:cNvSpPr txBox="1"/>
            <p:nvPr/>
          </p:nvSpPr>
          <p:spPr>
            <a:xfrm>
              <a:off x="4348079" y="3409036"/>
              <a:ext cx="15305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조조가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 err="1">
                  <a:latin typeface="+mj-ea"/>
                  <a:ea typeface="+mj-ea"/>
                </a:rPr>
                <a:t>칠성검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 err="1">
                  <a:latin typeface="+mj-ea"/>
                  <a:ea typeface="+mj-ea"/>
                </a:rPr>
                <a:t>쌍철극</a:t>
              </a:r>
              <a:endParaRPr lang="en-US" altLang="ko-KR" sz="500" b="1" dirty="0">
                <a:latin typeface="+mj-ea"/>
                <a:ea typeface="+mj-ea"/>
              </a:endParaRPr>
            </a:p>
          </p:txBody>
        </p:sp>
        <p:sp>
          <p:nvSpPr>
            <p:cNvPr id="437" name="TextBox 95">
              <a:extLst>
                <a:ext uri="{FF2B5EF4-FFF2-40B4-BE49-F238E27FC236}">
                  <a16:creationId xmlns:a16="http://schemas.microsoft.com/office/drawing/2014/main" id="{229D3E67-DFB5-451D-B918-7C8169604345}"/>
                </a:ext>
              </a:extLst>
            </p:cNvPr>
            <p:cNvSpPr txBox="1"/>
            <p:nvPr/>
          </p:nvSpPr>
          <p:spPr>
            <a:xfrm>
              <a:off x="4348079" y="3707049"/>
              <a:ext cx="16839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유언이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 err="1">
                  <a:latin typeface="+mj-ea"/>
                  <a:ea typeface="+mj-ea"/>
                </a:rPr>
                <a:t>맹획</a:t>
              </a:r>
              <a:r>
                <a:rPr lang="ko-KR" altLang="en-US" sz="500" b="1" dirty="0">
                  <a:latin typeface="+mj-ea"/>
                  <a:ea typeface="+mj-ea"/>
                </a:rPr>
                <a:t> 머리띠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>
                  <a:latin typeface="+mj-ea"/>
                  <a:ea typeface="+mj-ea"/>
                </a:rPr>
                <a:t>비도</a:t>
              </a:r>
              <a:endParaRPr lang="en-US" altLang="ko-KR" sz="500" b="1" dirty="0">
                <a:latin typeface="+mj-ea"/>
                <a:ea typeface="+mj-ea"/>
              </a:endParaRPr>
            </a:p>
          </p:txBody>
        </p:sp>
        <p:sp>
          <p:nvSpPr>
            <p:cNvPr id="441" name="TextBox 97">
              <a:extLst>
                <a:ext uri="{FF2B5EF4-FFF2-40B4-BE49-F238E27FC236}">
                  <a16:creationId xmlns:a16="http://schemas.microsoft.com/office/drawing/2014/main" id="{B9A322F0-74F2-4A73-9C5C-EF33829243F8}"/>
                </a:ext>
              </a:extLst>
            </p:cNvPr>
            <p:cNvSpPr txBox="1"/>
            <p:nvPr/>
          </p:nvSpPr>
          <p:spPr>
            <a:xfrm>
              <a:off x="4348079" y="4320954"/>
              <a:ext cx="14472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동탁이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>
                  <a:latin typeface="+mj-ea"/>
                  <a:ea typeface="+mj-ea"/>
                </a:rPr>
                <a:t>옥새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 err="1">
                  <a:latin typeface="+mj-ea"/>
                  <a:ea typeface="+mj-ea"/>
                </a:rPr>
                <a:t>방천화극</a:t>
              </a:r>
              <a:endParaRPr lang="ko-KR" altLang="en-US" sz="500" b="1" dirty="0">
                <a:latin typeface="+mj-ea"/>
                <a:ea typeface="+mj-ea"/>
              </a:endParaRPr>
            </a:p>
          </p:txBody>
        </p:sp>
        <p:pic>
          <p:nvPicPr>
            <p:cNvPr id="443" name="그림 442">
              <a:extLst>
                <a:ext uri="{FF2B5EF4-FFF2-40B4-BE49-F238E27FC236}">
                  <a16:creationId xmlns:a16="http://schemas.microsoft.com/office/drawing/2014/main" id="{DF69062A-7D67-4A87-B9BD-997AAA79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80" y="4288413"/>
              <a:ext cx="214159" cy="206249"/>
            </a:xfrm>
            <a:prstGeom prst="rect">
              <a:avLst/>
            </a:prstGeom>
          </p:spPr>
        </p:pic>
        <p:pic>
          <p:nvPicPr>
            <p:cNvPr id="445" name="그림 444">
              <a:extLst>
                <a:ext uri="{FF2B5EF4-FFF2-40B4-BE49-F238E27FC236}">
                  <a16:creationId xmlns:a16="http://schemas.microsoft.com/office/drawing/2014/main" id="{A957B408-569F-4D50-AE29-D917758C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931" y="3986923"/>
              <a:ext cx="211055" cy="201099"/>
            </a:xfrm>
            <a:prstGeom prst="rect">
              <a:avLst/>
            </a:prstGeom>
          </p:spPr>
        </p:pic>
        <p:pic>
          <p:nvPicPr>
            <p:cNvPr id="447" name="그림 446">
              <a:extLst>
                <a:ext uri="{FF2B5EF4-FFF2-40B4-BE49-F238E27FC236}">
                  <a16:creationId xmlns:a16="http://schemas.microsoft.com/office/drawing/2014/main" id="{FFB14DB9-9308-4CF9-A7D2-0EFF60C0E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80" y="3692629"/>
              <a:ext cx="216110" cy="198056"/>
            </a:xfrm>
            <a:prstGeom prst="rect">
              <a:avLst/>
            </a:prstGeom>
          </p:spPr>
        </p:pic>
        <p:pic>
          <p:nvPicPr>
            <p:cNvPr id="449" name="그림 448">
              <a:extLst>
                <a:ext uri="{FF2B5EF4-FFF2-40B4-BE49-F238E27FC236}">
                  <a16:creationId xmlns:a16="http://schemas.microsoft.com/office/drawing/2014/main" id="{35ED9E30-DFAA-4B9E-9D42-9775ABBB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380" y="3393638"/>
              <a:ext cx="216110" cy="198056"/>
            </a:xfrm>
            <a:prstGeom prst="rect">
              <a:avLst/>
            </a:prstGeom>
          </p:spPr>
        </p:pic>
        <p:sp>
          <p:nvSpPr>
            <p:cNvPr id="467" name="사각형: 둥근 모서리 466">
              <a:extLst>
                <a:ext uri="{FF2B5EF4-FFF2-40B4-BE49-F238E27FC236}">
                  <a16:creationId xmlns:a16="http://schemas.microsoft.com/office/drawing/2014/main" id="{405410E1-784C-4B54-91E5-B59B56E73475}"/>
                </a:ext>
              </a:extLst>
            </p:cNvPr>
            <p:cNvSpPr/>
            <p:nvPr/>
          </p:nvSpPr>
          <p:spPr>
            <a:xfrm>
              <a:off x="5340152" y="3700081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9" name="TextBox 180">
              <a:extLst>
                <a:ext uri="{FF2B5EF4-FFF2-40B4-BE49-F238E27FC236}">
                  <a16:creationId xmlns:a16="http://schemas.microsoft.com/office/drawing/2014/main" id="{5DE3CF1D-2644-42F7-BFCD-4310C2D89D08}"/>
                </a:ext>
              </a:extLst>
            </p:cNvPr>
            <p:cNvSpPr txBox="1"/>
            <p:nvPr/>
          </p:nvSpPr>
          <p:spPr>
            <a:xfrm>
              <a:off x="5334565" y="3719255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사각형: 둥근 모서리 470">
              <a:extLst>
                <a:ext uri="{FF2B5EF4-FFF2-40B4-BE49-F238E27FC236}">
                  <a16:creationId xmlns:a16="http://schemas.microsoft.com/office/drawing/2014/main" id="{9CA960BF-A42A-4F8F-B85D-0E9AA3EB8293}"/>
                </a:ext>
              </a:extLst>
            </p:cNvPr>
            <p:cNvSpPr/>
            <p:nvPr/>
          </p:nvSpPr>
          <p:spPr>
            <a:xfrm>
              <a:off x="5340152" y="4004598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3" name="TextBox 180">
              <a:extLst>
                <a:ext uri="{FF2B5EF4-FFF2-40B4-BE49-F238E27FC236}">
                  <a16:creationId xmlns:a16="http://schemas.microsoft.com/office/drawing/2014/main" id="{6EDC5673-C623-43D5-981D-272DC4C6D01B}"/>
                </a:ext>
              </a:extLst>
            </p:cNvPr>
            <p:cNvSpPr txBox="1"/>
            <p:nvPr/>
          </p:nvSpPr>
          <p:spPr>
            <a:xfrm>
              <a:off x="5334565" y="4023773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사각형: 둥근 모서리 474">
              <a:extLst>
                <a:ext uri="{FF2B5EF4-FFF2-40B4-BE49-F238E27FC236}">
                  <a16:creationId xmlns:a16="http://schemas.microsoft.com/office/drawing/2014/main" id="{09A58501-4314-4D0A-B9A8-D1BC2BB471CA}"/>
                </a:ext>
              </a:extLst>
            </p:cNvPr>
            <p:cNvSpPr/>
            <p:nvPr/>
          </p:nvSpPr>
          <p:spPr>
            <a:xfrm>
              <a:off x="5337272" y="4301780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77" name="TextBox 180">
              <a:extLst>
                <a:ext uri="{FF2B5EF4-FFF2-40B4-BE49-F238E27FC236}">
                  <a16:creationId xmlns:a16="http://schemas.microsoft.com/office/drawing/2014/main" id="{97F8AC6E-4062-4A55-8ED2-63353FCFB3BE}"/>
                </a:ext>
              </a:extLst>
            </p:cNvPr>
            <p:cNvSpPr txBox="1"/>
            <p:nvPr/>
          </p:nvSpPr>
          <p:spPr>
            <a:xfrm>
              <a:off x="5331685" y="4320954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7" name="그림 106" descr="장난감이(가) 표시된 사진&#10;&#10;자동 생성된 설명">
              <a:extLst>
                <a:ext uri="{FF2B5EF4-FFF2-40B4-BE49-F238E27FC236}">
                  <a16:creationId xmlns:a16="http://schemas.microsoft.com/office/drawing/2014/main" id="{E59C9645-0207-4377-B27B-6715481A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570" y="4599256"/>
              <a:ext cx="337144" cy="369208"/>
            </a:xfrm>
            <a:prstGeom prst="rect">
              <a:avLst/>
            </a:prstGeom>
          </p:spPr>
        </p:pic>
        <p:pic>
          <p:nvPicPr>
            <p:cNvPr id="116" name="그림 115" descr="방이(가) 표시된 사진&#10;&#10;자동 생성된 설명">
              <a:extLst>
                <a:ext uri="{FF2B5EF4-FFF2-40B4-BE49-F238E27FC236}">
                  <a16:creationId xmlns:a16="http://schemas.microsoft.com/office/drawing/2014/main" id="{3ECC0796-5E80-4E91-859F-718FB73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183" y="3064945"/>
              <a:ext cx="1789436" cy="253222"/>
            </a:xfrm>
            <a:prstGeom prst="rect">
              <a:avLst/>
            </a:prstGeom>
          </p:spPr>
        </p:pic>
        <p:pic>
          <p:nvPicPr>
            <p:cNvPr id="457" name="그림 456" descr="그리기, 담장이(가) 표시된 사진&#10;&#10;자동 생성된 설명">
              <a:extLst>
                <a:ext uri="{FF2B5EF4-FFF2-40B4-BE49-F238E27FC236}">
                  <a16:creationId xmlns:a16="http://schemas.microsoft.com/office/drawing/2014/main" id="{BD10BE3C-8BB3-4824-B277-94775D4F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0835" y="2163789"/>
              <a:ext cx="58990" cy="81463"/>
            </a:xfrm>
            <a:prstGeom prst="rect">
              <a:avLst/>
            </a:prstGeom>
          </p:spPr>
        </p:pic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590BC818-8733-4EF1-8ED0-00559A6FC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/>
            <a:stretch/>
          </p:blipFill>
          <p:spPr>
            <a:xfrm>
              <a:off x="4105922" y="2257967"/>
              <a:ext cx="173328" cy="103564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1C5E9FFD-3B1D-48A2-B20E-679FB280B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069" y="2244607"/>
              <a:ext cx="118237" cy="116923"/>
            </a:xfrm>
            <a:prstGeom prst="rect">
              <a:avLst/>
            </a:prstGeom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CFAA9F0-3405-46A1-A285-79F6BAB2EE93}"/>
                </a:ext>
              </a:extLst>
            </p:cNvPr>
            <p:cNvGrpSpPr/>
            <p:nvPr/>
          </p:nvGrpSpPr>
          <p:grpSpPr>
            <a:xfrm>
              <a:off x="4017069" y="1869935"/>
              <a:ext cx="263632" cy="366381"/>
              <a:chOff x="430398" y="1164055"/>
              <a:chExt cx="561776" cy="780727"/>
            </a:xfrm>
          </p:grpSpPr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33177FDE-D824-422E-85B7-C8F95B955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98" y="1164055"/>
                <a:ext cx="561776" cy="236827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36BF8E62-1AD1-4E6C-BDA9-5FF0EC73D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98" y="1722297"/>
                <a:ext cx="561776" cy="222485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D279ED8B-3123-4342-923D-2F1DDAAF9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152" y="1430872"/>
                <a:ext cx="556268" cy="236827"/>
              </a:xfrm>
              <a:prstGeom prst="rect">
                <a:avLst/>
              </a:prstGeom>
            </p:spPr>
          </p:pic>
        </p:grp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4D18354-1E72-49FD-8A3C-A2AF1381A792}"/>
                </a:ext>
              </a:extLst>
            </p:cNvPr>
            <p:cNvSpPr/>
            <p:nvPr/>
          </p:nvSpPr>
          <p:spPr>
            <a:xfrm>
              <a:off x="3998795" y="1812504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:a16="http://schemas.microsoft.com/office/drawing/2014/main" id="{BA657498-D441-47EC-B406-D520308C7C77}"/>
                </a:ext>
              </a:extLst>
            </p:cNvPr>
            <p:cNvSpPr/>
            <p:nvPr/>
          </p:nvSpPr>
          <p:spPr>
            <a:xfrm>
              <a:off x="4108696" y="2102257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0" name="TextBox 489">
              <a:extLst>
                <a:ext uri="{FF2B5EF4-FFF2-40B4-BE49-F238E27FC236}">
                  <a16:creationId xmlns:a16="http://schemas.microsoft.com/office/drawing/2014/main" id="{BEF7C6CE-6864-461D-85C1-A9F2270E95E0}"/>
                </a:ext>
              </a:extLst>
            </p:cNvPr>
            <p:cNvSpPr txBox="1"/>
            <p:nvPr/>
          </p:nvSpPr>
          <p:spPr>
            <a:xfrm>
              <a:off x="4176668" y="4241816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클릭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9FB74F1-F5DB-4EFC-805F-04221CF1532F}"/>
                </a:ext>
              </a:extLst>
            </p:cNvPr>
            <p:cNvSpPr txBox="1"/>
            <p:nvPr/>
          </p:nvSpPr>
          <p:spPr>
            <a:xfrm>
              <a:off x="4127012" y="2129707"/>
              <a:ext cx="15578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0000"/>
                  </a:solidFill>
                </a:rPr>
                <a:t>획</a:t>
              </a:r>
              <a:r>
                <a:rPr lang="en-US" altLang="ko-KR" sz="3200" b="1" dirty="0">
                  <a:solidFill>
                    <a:srgbClr val="FF0000"/>
                  </a:solidFill>
                </a:rPr>
                <a:t>	</a:t>
              </a:r>
              <a:r>
                <a:rPr lang="ko-KR" altLang="en-US" sz="3200" b="1" dirty="0">
                  <a:solidFill>
                    <a:srgbClr val="FF0000"/>
                  </a:solidFill>
                </a:rPr>
                <a:t>득</a:t>
              </a:r>
              <a:endParaRPr lang="en-US" altLang="ko-KR" sz="3200" b="1" dirty="0">
                <a:solidFill>
                  <a:srgbClr val="FF0000"/>
                </a:solidFill>
              </a:endParaRPr>
            </a:p>
            <a:p>
              <a:endParaRPr lang="en-US" altLang="ko-KR" sz="3200" b="1" dirty="0">
                <a:solidFill>
                  <a:srgbClr val="FF0000"/>
                </a:solidFill>
              </a:endParaRPr>
            </a:p>
            <a:p>
              <a:endParaRPr lang="en-US" altLang="ko-KR" sz="3200" b="1" dirty="0">
                <a:solidFill>
                  <a:srgbClr val="FF0000"/>
                </a:solidFill>
              </a:endParaRPr>
            </a:p>
            <a:p>
              <a:r>
                <a:rPr lang="ko-KR" altLang="en-US" sz="3200" b="1" dirty="0">
                  <a:solidFill>
                    <a:srgbClr val="FF0000"/>
                  </a:solidFill>
                </a:rPr>
                <a:t>실</a:t>
              </a:r>
              <a:r>
                <a:rPr lang="en-US" altLang="ko-KR" sz="3200" b="1" dirty="0">
                  <a:solidFill>
                    <a:srgbClr val="FF0000"/>
                  </a:solidFill>
                </a:rPr>
                <a:t>	</a:t>
              </a:r>
              <a:r>
                <a:rPr lang="ko-KR" altLang="en-US" sz="3200" b="1" dirty="0">
                  <a:solidFill>
                    <a:srgbClr val="FF0000"/>
                  </a:solidFill>
                </a:rPr>
                <a:t>패</a:t>
              </a:r>
              <a:endParaRPr lang="en-US" altLang="ko-KR" sz="3200" b="1" dirty="0">
                <a:solidFill>
                  <a:srgbClr val="FF0000"/>
                </a:solidFill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8494CC0-CB40-4478-99FB-B12271049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34" t="59999" r="2442" b="1893"/>
            <a:stretch/>
          </p:blipFill>
          <p:spPr>
            <a:xfrm>
              <a:off x="4370573" y="2616216"/>
              <a:ext cx="1066462" cy="1046772"/>
            </a:xfrm>
            <a:prstGeom prst="rect">
              <a:avLst/>
            </a:prstGeom>
          </p:spPr>
        </p:pic>
      </p:grpSp>
      <p:sp>
        <p:nvSpPr>
          <p:cNvPr id="178" name="TextBox 96">
            <a:extLst>
              <a:ext uri="{FF2B5EF4-FFF2-40B4-BE49-F238E27FC236}">
                <a16:creationId xmlns:a16="http://schemas.microsoft.com/office/drawing/2014/main" id="{DDA73D8B-9979-4138-A305-0917C93315F5}"/>
              </a:ext>
            </a:extLst>
          </p:cNvPr>
          <p:cNvSpPr txBox="1"/>
          <p:nvPr/>
        </p:nvSpPr>
        <p:spPr>
          <a:xfrm>
            <a:off x="6393952" y="4012481"/>
            <a:ext cx="1963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00" b="1" dirty="0">
                <a:latin typeface="+mj-ea"/>
                <a:ea typeface="+mj-ea"/>
              </a:rPr>
              <a:t>공손찬이 점령한 땅 입니다</a:t>
            </a:r>
            <a:r>
              <a:rPr lang="en-US" altLang="ko-KR" sz="500" b="1" dirty="0">
                <a:latin typeface="+mj-ea"/>
                <a:ea typeface="+mj-ea"/>
              </a:rPr>
              <a:t>.</a:t>
            </a:r>
          </a:p>
          <a:p>
            <a:r>
              <a:rPr lang="ko-KR" altLang="en-US" sz="500" b="1" dirty="0">
                <a:latin typeface="+mj-ea"/>
                <a:ea typeface="+mj-ea"/>
              </a:rPr>
              <a:t>보물 </a:t>
            </a:r>
            <a:r>
              <a:rPr lang="en-US" altLang="ko-KR" sz="500" b="1" dirty="0">
                <a:latin typeface="+mj-ea"/>
                <a:ea typeface="+mj-ea"/>
              </a:rPr>
              <a:t>– </a:t>
            </a:r>
            <a:r>
              <a:rPr lang="ko-KR" altLang="en-US" sz="500" b="1" dirty="0">
                <a:latin typeface="+mj-ea"/>
                <a:ea typeface="+mj-ea"/>
              </a:rPr>
              <a:t>백마</a:t>
            </a:r>
            <a:r>
              <a:rPr lang="en-US" altLang="ko-KR" sz="500" b="1" dirty="0">
                <a:latin typeface="+mj-ea"/>
                <a:ea typeface="+mj-ea"/>
              </a:rPr>
              <a:t>, </a:t>
            </a:r>
            <a:r>
              <a:rPr lang="ko-KR" altLang="en-US" sz="500" b="1" dirty="0" err="1">
                <a:latin typeface="+mj-ea"/>
                <a:ea typeface="+mj-ea"/>
              </a:rPr>
              <a:t>청공검</a:t>
            </a:r>
            <a:endParaRPr lang="ko-KR" altLang="en-US" sz="500" b="1" dirty="0">
              <a:latin typeface="+mj-ea"/>
              <a:ea typeface="+mj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469C29-4B7E-44BB-9D89-0831AABF3795}"/>
              </a:ext>
            </a:extLst>
          </p:cNvPr>
          <p:cNvGrpSpPr/>
          <p:nvPr/>
        </p:nvGrpSpPr>
        <p:grpSpPr>
          <a:xfrm>
            <a:off x="6229023" y="2178832"/>
            <a:ext cx="2038446" cy="3166750"/>
            <a:chOff x="6039435" y="1801714"/>
            <a:chExt cx="2038446" cy="3166750"/>
          </a:xfrm>
        </p:grpSpPr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4EEC5A7-15FF-41C3-88E1-9F262D6C64D7}"/>
                </a:ext>
              </a:extLst>
            </p:cNvPr>
            <p:cNvSpPr/>
            <p:nvPr/>
          </p:nvSpPr>
          <p:spPr>
            <a:xfrm>
              <a:off x="6135406" y="2203364"/>
              <a:ext cx="1624297" cy="962569"/>
            </a:xfrm>
            <a:prstGeom prst="rect">
              <a:avLst/>
            </a:prstGeom>
            <a:solidFill>
              <a:srgbClr val="F191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D067997F-8576-4226-AD58-D33CB24D746A}"/>
                </a:ext>
              </a:extLst>
            </p:cNvPr>
            <p:cNvSpPr/>
            <p:nvPr/>
          </p:nvSpPr>
          <p:spPr>
            <a:xfrm>
              <a:off x="6039435" y="1801714"/>
              <a:ext cx="1789436" cy="316070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그림 155" descr="그리기이(가) 표시된 사진&#10;&#10;자동 생성된 설명">
              <a:extLst>
                <a:ext uri="{FF2B5EF4-FFF2-40B4-BE49-F238E27FC236}">
                  <a16:creationId xmlns:a16="http://schemas.microsoft.com/office/drawing/2014/main" id="{9AC53C95-05D2-4C45-B887-3CE5FA022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574" y="3238001"/>
              <a:ext cx="1622129" cy="1364218"/>
            </a:xfrm>
            <a:prstGeom prst="rect">
              <a:avLst/>
            </a:prstGeom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873704F4-F8ED-426F-8258-28528514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981" y="4591119"/>
              <a:ext cx="353473" cy="361427"/>
            </a:xfrm>
            <a:prstGeom prst="rect">
              <a:avLst/>
            </a:prstGeom>
            <a:noFill/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5499C716-A01B-4DE2-95D4-AE65058C7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979" y="4591119"/>
              <a:ext cx="322181" cy="361427"/>
            </a:xfrm>
            <a:prstGeom prst="rect">
              <a:avLst/>
            </a:prstGeom>
            <a:noFill/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BC2D2588-2E7F-498F-8DEC-83AA7264B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868" y="4591119"/>
              <a:ext cx="378622" cy="361427"/>
            </a:xfrm>
            <a:prstGeom prst="rect">
              <a:avLst/>
            </a:prstGeom>
            <a:noFill/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8D722008-0E9C-4BF2-BBE8-1163233B3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044" y="4591922"/>
              <a:ext cx="337145" cy="361427"/>
            </a:xfrm>
            <a:prstGeom prst="rect">
              <a:avLst/>
            </a:prstGeom>
          </p:spPr>
        </p:pic>
        <p:pic>
          <p:nvPicPr>
            <p:cNvPr id="161" name="그림 160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7BEA72A2-75BE-4E15-A08B-F842081E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3" y="2024634"/>
              <a:ext cx="1414897" cy="1056388"/>
            </a:xfrm>
            <a:prstGeom prst="rect">
              <a:avLst/>
            </a:prstGeom>
          </p:spPr>
        </p:pic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20D8B192-BD8E-4989-9D0E-1AA7E7603E58}"/>
                </a:ext>
              </a:extLst>
            </p:cNvPr>
            <p:cNvSpPr/>
            <p:nvPr/>
          </p:nvSpPr>
          <p:spPr>
            <a:xfrm>
              <a:off x="6209381" y="3366667"/>
              <a:ext cx="1493514" cy="2418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3" name="TextBox 172">
              <a:extLst>
                <a:ext uri="{FF2B5EF4-FFF2-40B4-BE49-F238E27FC236}">
                  <a16:creationId xmlns:a16="http://schemas.microsoft.com/office/drawing/2014/main" id="{801DEF68-535A-4B6B-B468-ECEF78CEFC5D}"/>
                </a:ext>
              </a:extLst>
            </p:cNvPr>
            <p:cNvSpPr txBox="1"/>
            <p:nvPr/>
          </p:nvSpPr>
          <p:spPr>
            <a:xfrm>
              <a:off x="6405801" y="3324004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latin typeface="+mj-ea"/>
                  <a:ea typeface="+mj-ea"/>
                </a:rPr>
                <a:t>연주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7EFCC5AF-7205-471B-A82E-C86EE0515506}"/>
                </a:ext>
              </a:extLst>
            </p:cNvPr>
            <p:cNvSpPr/>
            <p:nvPr/>
          </p:nvSpPr>
          <p:spPr>
            <a:xfrm>
              <a:off x="6231648" y="3380830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768CEBA9-A31E-4EF7-AB70-CA914CB82A0D}"/>
                </a:ext>
              </a:extLst>
            </p:cNvPr>
            <p:cNvSpPr/>
            <p:nvPr/>
          </p:nvSpPr>
          <p:spPr>
            <a:xfrm>
              <a:off x="7386025" y="3393076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FFBBBF63-6F35-4A35-8CCA-A0A23E8EEB13}"/>
                </a:ext>
              </a:extLst>
            </p:cNvPr>
            <p:cNvSpPr/>
            <p:nvPr/>
          </p:nvSpPr>
          <p:spPr>
            <a:xfrm>
              <a:off x="6209381" y="3666560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6C2857DE-13A6-4F1C-8E62-282BA1D48C7D}"/>
                </a:ext>
              </a:extLst>
            </p:cNvPr>
            <p:cNvSpPr/>
            <p:nvPr/>
          </p:nvSpPr>
          <p:spPr>
            <a:xfrm>
              <a:off x="6231648" y="3680723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8F287D59-DAC0-4E77-B003-1939CBAF7846}"/>
                </a:ext>
              </a:extLst>
            </p:cNvPr>
            <p:cNvSpPr/>
            <p:nvPr/>
          </p:nvSpPr>
          <p:spPr>
            <a:xfrm>
              <a:off x="6209381" y="3966452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F969E9E-5B4E-4C2B-B391-9A43F82B34DA}"/>
                </a:ext>
              </a:extLst>
            </p:cNvPr>
            <p:cNvSpPr/>
            <p:nvPr/>
          </p:nvSpPr>
          <p:spPr>
            <a:xfrm>
              <a:off x="6231648" y="3980615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E82F59F-A27E-4640-9E6D-4394D7C4C75B}"/>
                </a:ext>
              </a:extLst>
            </p:cNvPr>
            <p:cNvSpPr/>
            <p:nvPr/>
          </p:nvSpPr>
          <p:spPr>
            <a:xfrm>
              <a:off x="6209381" y="4267941"/>
              <a:ext cx="1493514" cy="2418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FFE7CDA8-C7EF-4C88-91CE-64EF26566690}"/>
                </a:ext>
              </a:extLst>
            </p:cNvPr>
            <p:cNvSpPr/>
            <p:nvPr/>
          </p:nvSpPr>
          <p:spPr>
            <a:xfrm>
              <a:off x="6231648" y="4282105"/>
              <a:ext cx="214714" cy="199538"/>
            </a:xfrm>
            <a:prstGeom prst="rect">
              <a:avLst/>
            </a:prstGeom>
            <a:solidFill>
              <a:srgbClr val="CAA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2" name="TextBox 191">
              <a:extLst>
                <a:ext uri="{FF2B5EF4-FFF2-40B4-BE49-F238E27FC236}">
                  <a16:creationId xmlns:a16="http://schemas.microsoft.com/office/drawing/2014/main" id="{10EE8CF3-677A-4C2E-A5FE-F6EF7F8FFE7F}"/>
                </a:ext>
              </a:extLst>
            </p:cNvPr>
            <p:cNvSpPr txBox="1"/>
            <p:nvPr/>
          </p:nvSpPr>
          <p:spPr>
            <a:xfrm>
              <a:off x="6405801" y="3618783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latin typeface="+mj-ea"/>
                  <a:ea typeface="+mj-ea"/>
                </a:rPr>
                <a:t>익주</a:t>
              </a:r>
            </a:p>
          </p:txBody>
        </p:sp>
        <p:sp>
          <p:nvSpPr>
            <p:cNvPr id="173" name="TextBox 195">
              <a:extLst>
                <a:ext uri="{FF2B5EF4-FFF2-40B4-BE49-F238E27FC236}">
                  <a16:creationId xmlns:a16="http://schemas.microsoft.com/office/drawing/2014/main" id="{C06DCF23-A809-4E7E-90CC-36B18E81C1CB}"/>
                </a:ext>
              </a:extLst>
            </p:cNvPr>
            <p:cNvSpPr txBox="1"/>
            <p:nvPr/>
          </p:nvSpPr>
          <p:spPr>
            <a:xfrm>
              <a:off x="6405801" y="3925951"/>
              <a:ext cx="603197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>
                  <a:latin typeface="+mj-ea"/>
                  <a:ea typeface="+mj-ea"/>
                </a:rPr>
                <a:t>유주</a:t>
              </a:r>
              <a:endParaRPr lang="ko-KR" altLang="en-US" sz="600" b="1" dirty="0">
                <a:latin typeface="+mj-ea"/>
                <a:ea typeface="+mj-ea"/>
              </a:endParaRPr>
            </a:p>
          </p:txBody>
        </p:sp>
        <p:sp>
          <p:nvSpPr>
            <p:cNvPr id="174" name="TextBox 199">
              <a:extLst>
                <a:ext uri="{FF2B5EF4-FFF2-40B4-BE49-F238E27FC236}">
                  <a16:creationId xmlns:a16="http://schemas.microsoft.com/office/drawing/2014/main" id="{24680252-61F0-4B3D-983E-C153B9AA638E}"/>
                </a:ext>
              </a:extLst>
            </p:cNvPr>
            <p:cNvSpPr txBox="1"/>
            <p:nvPr/>
          </p:nvSpPr>
          <p:spPr>
            <a:xfrm>
              <a:off x="6405801" y="4220729"/>
              <a:ext cx="51263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>
                  <a:latin typeface="+mj-ea"/>
                  <a:ea typeface="+mj-ea"/>
                </a:rPr>
                <a:t>사주</a:t>
              </a:r>
              <a:endParaRPr lang="ko-KR" altLang="en-US" sz="600" b="1" dirty="0">
                <a:latin typeface="+mj-ea"/>
                <a:ea typeface="+mj-ea"/>
              </a:endParaRPr>
            </a:p>
          </p:txBody>
        </p:sp>
        <p:sp>
          <p:nvSpPr>
            <p:cNvPr id="175" name="TextBox 180">
              <a:extLst>
                <a:ext uri="{FF2B5EF4-FFF2-40B4-BE49-F238E27FC236}">
                  <a16:creationId xmlns:a16="http://schemas.microsoft.com/office/drawing/2014/main" id="{A1A72AF6-3B2A-482B-B491-F079C5EA1278}"/>
                </a:ext>
              </a:extLst>
            </p:cNvPr>
            <p:cNvSpPr txBox="1"/>
            <p:nvPr/>
          </p:nvSpPr>
          <p:spPr>
            <a:xfrm>
              <a:off x="7380438" y="3412250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94">
              <a:extLst>
                <a:ext uri="{FF2B5EF4-FFF2-40B4-BE49-F238E27FC236}">
                  <a16:creationId xmlns:a16="http://schemas.microsoft.com/office/drawing/2014/main" id="{9D0BB53E-3F3D-490D-B5E3-C964FB27B226}"/>
                </a:ext>
              </a:extLst>
            </p:cNvPr>
            <p:cNvSpPr txBox="1"/>
            <p:nvPr/>
          </p:nvSpPr>
          <p:spPr>
            <a:xfrm>
              <a:off x="6393952" y="3402728"/>
              <a:ext cx="15305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조조가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 err="1">
                  <a:latin typeface="+mj-ea"/>
                  <a:ea typeface="+mj-ea"/>
                </a:rPr>
                <a:t>칠성검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 err="1">
                  <a:latin typeface="+mj-ea"/>
                  <a:ea typeface="+mj-ea"/>
                </a:rPr>
                <a:t>쌍철극</a:t>
              </a:r>
              <a:endParaRPr lang="en-US" altLang="ko-KR" sz="500" b="1" dirty="0">
                <a:latin typeface="+mj-ea"/>
                <a:ea typeface="+mj-ea"/>
              </a:endParaRPr>
            </a:p>
          </p:txBody>
        </p:sp>
        <p:sp>
          <p:nvSpPr>
            <p:cNvPr id="177" name="TextBox 95">
              <a:extLst>
                <a:ext uri="{FF2B5EF4-FFF2-40B4-BE49-F238E27FC236}">
                  <a16:creationId xmlns:a16="http://schemas.microsoft.com/office/drawing/2014/main" id="{39B04CE8-4086-4AA2-85B1-E3DDB0AB4122}"/>
                </a:ext>
              </a:extLst>
            </p:cNvPr>
            <p:cNvSpPr txBox="1"/>
            <p:nvPr/>
          </p:nvSpPr>
          <p:spPr>
            <a:xfrm>
              <a:off x="6393952" y="3700741"/>
              <a:ext cx="168392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유언이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 err="1">
                  <a:latin typeface="+mj-ea"/>
                  <a:ea typeface="+mj-ea"/>
                </a:rPr>
                <a:t>맹획</a:t>
              </a:r>
              <a:r>
                <a:rPr lang="ko-KR" altLang="en-US" sz="500" b="1" dirty="0">
                  <a:latin typeface="+mj-ea"/>
                  <a:ea typeface="+mj-ea"/>
                </a:rPr>
                <a:t> 머리띠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>
                  <a:latin typeface="+mj-ea"/>
                  <a:ea typeface="+mj-ea"/>
                </a:rPr>
                <a:t>비도</a:t>
              </a:r>
              <a:endParaRPr lang="en-US" altLang="ko-KR" sz="500" b="1" dirty="0">
                <a:latin typeface="+mj-ea"/>
                <a:ea typeface="+mj-ea"/>
              </a:endParaRPr>
            </a:p>
          </p:txBody>
        </p:sp>
        <p:sp>
          <p:nvSpPr>
            <p:cNvPr id="179" name="TextBox 97">
              <a:extLst>
                <a:ext uri="{FF2B5EF4-FFF2-40B4-BE49-F238E27FC236}">
                  <a16:creationId xmlns:a16="http://schemas.microsoft.com/office/drawing/2014/main" id="{25C7E236-0A5F-442A-8021-CB6DB04F26B6}"/>
                </a:ext>
              </a:extLst>
            </p:cNvPr>
            <p:cNvSpPr txBox="1"/>
            <p:nvPr/>
          </p:nvSpPr>
          <p:spPr>
            <a:xfrm>
              <a:off x="6393952" y="4314646"/>
              <a:ext cx="14472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500" b="1" dirty="0">
                  <a:latin typeface="+mj-ea"/>
                  <a:ea typeface="+mj-ea"/>
                </a:rPr>
                <a:t>동탁이 점령한 땅 입니다</a:t>
              </a:r>
              <a:r>
                <a:rPr lang="en-US" altLang="ko-KR" sz="500" b="1" dirty="0">
                  <a:latin typeface="+mj-ea"/>
                  <a:ea typeface="+mj-ea"/>
                </a:rPr>
                <a:t>.</a:t>
              </a:r>
            </a:p>
            <a:p>
              <a:r>
                <a:rPr lang="ko-KR" altLang="en-US" sz="500" b="1" dirty="0">
                  <a:latin typeface="+mj-ea"/>
                  <a:ea typeface="+mj-ea"/>
                </a:rPr>
                <a:t>보물 </a:t>
              </a:r>
              <a:r>
                <a:rPr lang="en-US" altLang="ko-KR" sz="500" b="1" dirty="0">
                  <a:latin typeface="+mj-ea"/>
                  <a:ea typeface="+mj-ea"/>
                </a:rPr>
                <a:t>– </a:t>
              </a:r>
              <a:r>
                <a:rPr lang="ko-KR" altLang="en-US" sz="500" b="1" dirty="0">
                  <a:latin typeface="+mj-ea"/>
                  <a:ea typeface="+mj-ea"/>
                </a:rPr>
                <a:t>옥새</a:t>
              </a:r>
              <a:r>
                <a:rPr lang="en-US" altLang="ko-KR" sz="500" b="1" dirty="0">
                  <a:latin typeface="+mj-ea"/>
                  <a:ea typeface="+mj-ea"/>
                </a:rPr>
                <a:t>, </a:t>
              </a:r>
              <a:r>
                <a:rPr lang="ko-KR" altLang="en-US" sz="500" b="1" dirty="0" err="1">
                  <a:latin typeface="+mj-ea"/>
                  <a:ea typeface="+mj-ea"/>
                </a:rPr>
                <a:t>방천화극</a:t>
              </a:r>
              <a:endParaRPr lang="ko-KR" altLang="en-US" sz="500" b="1" dirty="0">
                <a:latin typeface="+mj-ea"/>
                <a:ea typeface="+mj-ea"/>
              </a:endParaRPr>
            </a:p>
          </p:txBody>
        </p:sp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E8CBB70E-2A94-40A6-A23D-986560D4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3" y="4282105"/>
              <a:ext cx="214159" cy="206249"/>
            </a:xfrm>
            <a:prstGeom prst="rect">
              <a:avLst/>
            </a:prstGeom>
          </p:spPr>
        </p:pic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4266BC1E-D306-48C1-8C3D-11ED80702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804" y="3980615"/>
              <a:ext cx="211055" cy="201099"/>
            </a:xfrm>
            <a:prstGeom prst="rect">
              <a:avLst/>
            </a:prstGeom>
          </p:spPr>
        </p:pic>
        <p:pic>
          <p:nvPicPr>
            <p:cNvPr id="182" name="그림 181">
              <a:extLst>
                <a:ext uri="{FF2B5EF4-FFF2-40B4-BE49-F238E27FC236}">
                  <a16:creationId xmlns:a16="http://schemas.microsoft.com/office/drawing/2014/main" id="{FBE523B7-481E-4EDE-894E-9CAD69B9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3" y="3686321"/>
              <a:ext cx="216110" cy="198056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:a16="http://schemas.microsoft.com/office/drawing/2014/main" id="{6B8F659A-B211-4410-8DC7-7FB45951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3" y="3387330"/>
              <a:ext cx="216110" cy="198056"/>
            </a:xfrm>
            <a:prstGeom prst="rect">
              <a:avLst/>
            </a:prstGeom>
          </p:spPr>
        </p:pic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A6A8123D-B62D-4A2B-AA47-75D1F7F37617}"/>
                </a:ext>
              </a:extLst>
            </p:cNvPr>
            <p:cNvSpPr/>
            <p:nvPr/>
          </p:nvSpPr>
          <p:spPr>
            <a:xfrm>
              <a:off x="7386025" y="3693773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TextBox 180">
              <a:extLst>
                <a:ext uri="{FF2B5EF4-FFF2-40B4-BE49-F238E27FC236}">
                  <a16:creationId xmlns:a16="http://schemas.microsoft.com/office/drawing/2014/main" id="{E8868674-611D-481B-B735-014E0C1F7491}"/>
                </a:ext>
              </a:extLst>
            </p:cNvPr>
            <p:cNvSpPr txBox="1"/>
            <p:nvPr/>
          </p:nvSpPr>
          <p:spPr>
            <a:xfrm>
              <a:off x="7380438" y="3712947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 dirty="0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6" name="사각형: 둥근 모서리 185">
              <a:extLst>
                <a:ext uri="{FF2B5EF4-FFF2-40B4-BE49-F238E27FC236}">
                  <a16:creationId xmlns:a16="http://schemas.microsoft.com/office/drawing/2014/main" id="{2F969B8A-B272-4C59-8FA5-2D2B086A1062}"/>
                </a:ext>
              </a:extLst>
            </p:cNvPr>
            <p:cNvSpPr/>
            <p:nvPr/>
          </p:nvSpPr>
          <p:spPr>
            <a:xfrm>
              <a:off x="7386025" y="3998290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TextBox 180">
              <a:extLst>
                <a:ext uri="{FF2B5EF4-FFF2-40B4-BE49-F238E27FC236}">
                  <a16:creationId xmlns:a16="http://schemas.microsoft.com/office/drawing/2014/main" id="{30540302-B431-494C-85F9-43F6FA6A8525}"/>
                </a:ext>
              </a:extLst>
            </p:cNvPr>
            <p:cNvSpPr txBox="1"/>
            <p:nvPr/>
          </p:nvSpPr>
          <p:spPr>
            <a:xfrm>
              <a:off x="7380438" y="4017465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8" name="사각형: 둥근 모서리 187">
              <a:extLst>
                <a:ext uri="{FF2B5EF4-FFF2-40B4-BE49-F238E27FC236}">
                  <a16:creationId xmlns:a16="http://schemas.microsoft.com/office/drawing/2014/main" id="{3B400321-0DC0-46AB-83B2-255B350F4A88}"/>
                </a:ext>
              </a:extLst>
            </p:cNvPr>
            <p:cNvSpPr/>
            <p:nvPr/>
          </p:nvSpPr>
          <p:spPr>
            <a:xfrm>
              <a:off x="7383145" y="4295472"/>
              <a:ext cx="292334" cy="187293"/>
            </a:xfrm>
            <a:prstGeom prst="roundRect">
              <a:avLst>
                <a:gd name="adj" fmla="val 15474"/>
              </a:avLst>
            </a:prstGeom>
            <a:solidFill>
              <a:srgbClr val="C00000"/>
            </a:solidFill>
            <a:ln w="25400">
              <a:noFill/>
            </a:ln>
            <a:effectLst>
              <a:innerShdw blurRad="63500" dist="50800" dir="16200000">
                <a:schemeClr val="accent2">
                  <a:lumMod val="20000"/>
                  <a:lumOff val="80000"/>
                  <a:alpha val="50000"/>
                </a:scheme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89" name="TextBox 180">
              <a:extLst>
                <a:ext uri="{FF2B5EF4-FFF2-40B4-BE49-F238E27FC236}">
                  <a16:creationId xmlns:a16="http://schemas.microsoft.com/office/drawing/2014/main" id="{CE35E15F-BB72-4B25-832F-8B5D4677A055}"/>
                </a:ext>
              </a:extLst>
            </p:cNvPr>
            <p:cNvSpPr txBox="1"/>
            <p:nvPr/>
          </p:nvSpPr>
          <p:spPr>
            <a:xfrm>
              <a:off x="7377558" y="4314646"/>
              <a:ext cx="313423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b="1">
                  <a:solidFill>
                    <a:srgbClr val="FFD80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 색</a:t>
              </a:r>
              <a:endParaRPr lang="en-US" altLang="ko-KR" sz="4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0" name="그림 189" descr="장난감이(가) 표시된 사진&#10;&#10;자동 생성된 설명">
              <a:extLst>
                <a:ext uri="{FF2B5EF4-FFF2-40B4-BE49-F238E27FC236}">
                  <a16:creationId xmlns:a16="http://schemas.microsoft.com/office/drawing/2014/main" id="{BB6D1DD1-A450-4E03-A016-AB425BAF3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443" y="4592948"/>
              <a:ext cx="337144" cy="369208"/>
            </a:xfrm>
            <a:prstGeom prst="rect">
              <a:avLst/>
            </a:prstGeom>
          </p:spPr>
        </p:pic>
        <p:pic>
          <p:nvPicPr>
            <p:cNvPr id="191" name="그림 190" descr="방이(가) 표시된 사진&#10;&#10;자동 생성된 설명">
              <a:extLst>
                <a:ext uri="{FF2B5EF4-FFF2-40B4-BE49-F238E27FC236}">
                  <a16:creationId xmlns:a16="http://schemas.microsoft.com/office/drawing/2014/main" id="{6E0744DA-E4B5-40C3-986F-E451D584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056" y="3058637"/>
              <a:ext cx="1789436" cy="253222"/>
            </a:xfrm>
            <a:prstGeom prst="rect">
              <a:avLst/>
            </a:prstGeom>
          </p:spPr>
        </p:pic>
        <p:pic>
          <p:nvPicPr>
            <p:cNvPr id="192" name="그림 191" descr="그리기, 담장이(가) 표시된 사진&#10;&#10;자동 생성된 설명">
              <a:extLst>
                <a:ext uri="{FF2B5EF4-FFF2-40B4-BE49-F238E27FC236}">
                  <a16:creationId xmlns:a16="http://schemas.microsoft.com/office/drawing/2014/main" id="{CC7D339D-46CA-4CEA-9CE4-5A8A92FB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708" y="2157481"/>
              <a:ext cx="58990" cy="81463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id="{8AA47415-4382-4AA4-8E14-FE3C109C3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342"/>
            <a:stretch/>
          </p:blipFill>
          <p:spPr>
            <a:xfrm>
              <a:off x="6151795" y="2251659"/>
              <a:ext cx="173328" cy="103564"/>
            </a:xfrm>
            <a:prstGeom prst="rect">
              <a:avLst/>
            </a:prstGeom>
          </p:spPr>
        </p:pic>
        <p:pic>
          <p:nvPicPr>
            <p:cNvPr id="194" name="그림 193">
              <a:extLst>
                <a:ext uri="{FF2B5EF4-FFF2-40B4-BE49-F238E27FC236}">
                  <a16:creationId xmlns:a16="http://schemas.microsoft.com/office/drawing/2014/main" id="{A8DC5600-FA90-49A3-8999-32D3EAB3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942" y="2238299"/>
              <a:ext cx="118237" cy="116923"/>
            </a:xfrm>
            <a:prstGeom prst="rect">
              <a:avLst/>
            </a:prstGeom>
          </p:spPr>
        </p:pic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03B50E17-BFEE-4831-A429-D96D064A2865}"/>
                </a:ext>
              </a:extLst>
            </p:cNvPr>
            <p:cNvGrpSpPr/>
            <p:nvPr/>
          </p:nvGrpSpPr>
          <p:grpSpPr>
            <a:xfrm>
              <a:off x="6062942" y="1863627"/>
              <a:ext cx="263632" cy="366381"/>
              <a:chOff x="430398" y="1164055"/>
              <a:chExt cx="561776" cy="780727"/>
            </a:xfrm>
          </p:grpSpPr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A03269D7-0ABA-41AF-92FA-D231A3DD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98" y="1164055"/>
                <a:ext cx="561776" cy="236827"/>
              </a:xfrm>
              <a:prstGeom prst="rect">
                <a:avLst/>
              </a:prstGeom>
            </p:spPr>
          </p:pic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id="{23E89F88-B0EF-4E11-92BC-B36D07AEE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398" y="1722297"/>
                <a:ext cx="561776" cy="222485"/>
              </a:xfrm>
              <a:prstGeom prst="rect">
                <a:avLst/>
              </a:prstGeom>
            </p:spPr>
          </p:pic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ADE198A2-B907-4664-AD34-82758895C7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152" y="1430872"/>
                <a:ext cx="556268" cy="236827"/>
              </a:xfrm>
              <a:prstGeom prst="rect">
                <a:avLst/>
              </a:prstGeom>
            </p:spPr>
          </p:pic>
        </p:grp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0BC4138B-527F-4191-AA6F-17412C99139E}"/>
                </a:ext>
              </a:extLst>
            </p:cNvPr>
            <p:cNvSpPr/>
            <p:nvPr/>
          </p:nvSpPr>
          <p:spPr>
            <a:xfrm>
              <a:off x="6044668" y="1806196"/>
              <a:ext cx="1791105" cy="3162268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9CE78DA1-A373-41DF-8B61-D30624670E30}"/>
                </a:ext>
              </a:extLst>
            </p:cNvPr>
            <p:cNvSpPr/>
            <p:nvPr/>
          </p:nvSpPr>
          <p:spPr>
            <a:xfrm>
              <a:off x="6154569" y="2095949"/>
              <a:ext cx="1564578" cy="2655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84F6932-DF6F-4DFA-8A1D-7494C1D02CBA}"/>
                </a:ext>
              </a:extLst>
            </p:cNvPr>
            <p:cNvSpPr txBox="1"/>
            <p:nvPr/>
          </p:nvSpPr>
          <p:spPr>
            <a:xfrm>
              <a:off x="6222541" y="4235508"/>
              <a:ext cx="13917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accent3">
                      <a:lumMod val="75000"/>
                    </a:schemeClr>
                  </a:solidFill>
                </a:rPr>
                <a:t>아무 화면 클릭 시 돌아갑니다</a:t>
              </a:r>
              <a:r>
                <a:rPr lang="en-US" altLang="ko-KR" sz="1100" b="1" dirty="0">
                  <a:solidFill>
                    <a:schemeClr val="accent3">
                      <a:lumMod val="75000"/>
                    </a:schemeClr>
                  </a:solidFill>
                </a:rPr>
                <a:t>.</a:t>
              </a:r>
              <a:endParaRPr lang="ko-KR" altLang="en-US" sz="11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E883A97A-FD72-4364-9FBB-58ECB0C79FB3}"/>
                </a:ext>
              </a:extLst>
            </p:cNvPr>
            <p:cNvSpPr txBox="1"/>
            <p:nvPr/>
          </p:nvSpPr>
          <p:spPr>
            <a:xfrm>
              <a:off x="6172885" y="2123399"/>
              <a:ext cx="155780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획</a:t>
              </a:r>
              <a:r>
                <a:rPr lang="en-US" altLang="ko-K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득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성</a:t>
              </a:r>
              <a:r>
                <a:rPr lang="en-US" altLang="ko-KR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	</a:t>
              </a:r>
              <a:r>
                <a:rPr lang="ko-KR" altLang="en-US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공</a:t>
              </a:r>
              <a:endParaRPr lang="en-US" altLang="ko-KR" sz="32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204" name="그림 203" descr="나이프, 고양이이(가) 표시된 사진&#10;&#10;자동 생성된 설명">
              <a:extLst>
                <a:ext uri="{FF2B5EF4-FFF2-40B4-BE49-F238E27FC236}">
                  <a16:creationId xmlns:a16="http://schemas.microsoft.com/office/drawing/2014/main" id="{B0D95BAE-6616-484F-91E2-923D4E786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94" y="2790350"/>
              <a:ext cx="1017982" cy="650880"/>
            </a:xfrm>
            <a:prstGeom prst="rect">
              <a:avLst/>
            </a:prstGeom>
          </p:spPr>
        </p:pic>
      </p:grp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E9262A6A-916B-472B-92B6-FF3FEFC05D0F}"/>
              </a:ext>
            </a:extLst>
          </p:cNvPr>
          <p:cNvSpPr/>
          <p:nvPr/>
        </p:nvSpPr>
        <p:spPr>
          <a:xfrm>
            <a:off x="3737481" y="1840966"/>
            <a:ext cx="4593039" cy="38536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F7D6CC13-0E6C-4B45-AFAC-A13786B70183}"/>
              </a:ext>
            </a:extLst>
          </p:cNvPr>
          <p:cNvSpPr/>
          <p:nvPr/>
        </p:nvSpPr>
        <p:spPr>
          <a:xfrm>
            <a:off x="3664743" y="1738966"/>
            <a:ext cx="168916" cy="168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/>
              <a:t>2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30" y="956247"/>
            <a:ext cx="871267" cy="223162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</a:t>
            </a:r>
            <a:endParaRPr lang="en-US" altLang="ko-KR" dirty="0"/>
          </a:p>
          <a:p>
            <a:pPr algn="ctr"/>
            <a:r>
              <a:rPr lang="ko-KR" altLang="en-US" dirty="0"/>
              <a:t>화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0190"/>
              </p:ext>
            </p:extLst>
          </p:nvPr>
        </p:nvGraphicFramePr>
        <p:xfrm>
          <a:off x="1242205" y="956248"/>
          <a:ext cx="10304700" cy="2231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3373">
                  <a:extLst>
                    <a:ext uri="{9D8B030D-6E8A-4147-A177-3AD203B41FA5}">
                      <a16:colId xmlns:a16="http://schemas.microsoft.com/office/drawing/2014/main" val="755307360"/>
                    </a:ext>
                  </a:extLst>
                </a:gridCol>
                <a:gridCol w="2066880">
                  <a:extLst>
                    <a:ext uri="{9D8B030D-6E8A-4147-A177-3AD203B41FA5}">
                      <a16:colId xmlns:a16="http://schemas.microsoft.com/office/drawing/2014/main" val="3549098224"/>
                    </a:ext>
                  </a:extLst>
                </a:gridCol>
                <a:gridCol w="2176580">
                  <a:extLst>
                    <a:ext uri="{9D8B030D-6E8A-4147-A177-3AD203B41FA5}">
                      <a16:colId xmlns:a16="http://schemas.microsoft.com/office/drawing/2014/main" val="52378456"/>
                    </a:ext>
                  </a:extLst>
                </a:gridCol>
                <a:gridCol w="2193330">
                  <a:extLst>
                    <a:ext uri="{9D8B030D-6E8A-4147-A177-3AD203B41FA5}">
                      <a16:colId xmlns:a16="http://schemas.microsoft.com/office/drawing/2014/main" val="1094287353"/>
                    </a:ext>
                  </a:extLst>
                </a:gridCol>
                <a:gridCol w="2424537">
                  <a:extLst>
                    <a:ext uri="{9D8B030D-6E8A-4147-A177-3AD203B41FA5}">
                      <a16:colId xmlns:a16="http://schemas.microsoft.com/office/drawing/2014/main" val="1068934510"/>
                    </a:ext>
                  </a:extLst>
                </a:gridCol>
              </a:tblGrid>
              <a:tr h="3596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식량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지식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통행증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47905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Icon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917676"/>
                  </a:ext>
                </a:extLst>
              </a:tr>
              <a:tr h="525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수급처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훈련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적 처치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,</a:t>
                      </a:r>
                      <a:r>
                        <a:rPr lang="ko-KR" altLang="en-US" sz="1100" dirty="0"/>
                        <a:t>보스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광고 시청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충전 재화</a:t>
                      </a:r>
                      <a:r>
                        <a:rPr lang="en-US" altLang="ko-KR" sz="1100" dirty="0"/>
                        <a:t>(3</a:t>
                      </a:r>
                      <a:r>
                        <a:rPr lang="ko-KR" altLang="en-US" sz="1100" dirty="0"/>
                        <a:t>시간마다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개씩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868893"/>
                  </a:ext>
                </a:extLst>
              </a:tr>
              <a:tr h="419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사용처</a:t>
                      </a:r>
                      <a:endParaRPr lang="en-US" altLang="ko-KR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업그레이드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훈련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무기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보물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일반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상점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-</a:t>
                      </a:r>
                      <a:r>
                        <a:rPr lang="ko-KR" altLang="en-US" sz="1100" dirty="0"/>
                        <a:t>수색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121680"/>
                  </a:ext>
                </a:extLst>
              </a:tr>
              <a:tr h="320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최대단위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1,000,000 (</a:t>
                      </a:r>
                      <a:r>
                        <a:rPr lang="ko-KR" altLang="en-US" sz="1100" dirty="0"/>
                        <a:t>추후 변경예정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7</a:t>
                      </a:r>
                      <a:r>
                        <a:rPr lang="ko-KR" altLang="en-US" sz="1100" dirty="0"/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4053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35" y="1408720"/>
            <a:ext cx="493862" cy="46018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72302"/>
              </p:ext>
            </p:extLst>
          </p:nvPr>
        </p:nvGraphicFramePr>
        <p:xfrm>
          <a:off x="1242205" y="3286665"/>
          <a:ext cx="10304700" cy="3448424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4980">
                  <a:extLst>
                    <a:ext uri="{9D8B030D-6E8A-4147-A177-3AD203B41FA5}">
                      <a16:colId xmlns:a16="http://schemas.microsoft.com/office/drawing/2014/main" val="512974057"/>
                    </a:ext>
                  </a:extLst>
                </a:gridCol>
                <a:gridCol w="9209720">
                  <a:extLst>
                    <a:ext uri="{9D8B030D-6E8A-4147-A177-3AD203B41FA5}">
                      <a16:colId xmlns:a16="http://schemas.microsoft.com/office/drawing/2014/main" val="3477137847"/>
                    </a:ext>
                  </a:extLst>
                </a:gridCol>
              </a:tblGrid>
              <a:tr h="4270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아이콘</a:t>
                      </a: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altLang="ko-KR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966031"/>
                  </a:ext>
                </a:extLst>
              </a:tr>
              <a:tr h="538443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과 시간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일정 시간 간격으로 훈련 레벨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식량을 소비하여 업그레이드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에 비례한 </a:t>
                      </a:r>
                      <a:r>
                        <a:rPr lang="ko-KR" altLang="en-US" sz="1100" b="1" dirty="0"/>
                        <a:t>식량 획득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151921"/>
                  </a:ext>
                </a:extLst>
              </a:tr>
              <a:tr h="535475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식량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무기 구매를 및 업그레이드를 통한 </a:t>
                      </a:r>
                      <a:r>
                        <a:rPr lang="ko-KR" altLang="en-US" sz="1100" b="1" dirty="0"/>
                        <a:t>공격력 증가</a:t>
                      </a:r>
                      <a:endParaRPr lang="en-US" altLang="ko-KR" sz="1100" b="1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078104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지식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보물 구매</a:t>
                      </a:r>
                      <a:r>
                        <a:rPr lang="en-US" altLang="ko-KR" sz="1100" b="0" baseline="0" dirty="0"/>
                        <a:t>, </a:t>
                      </a:r>
                      <a:r>
                        <a:rPr lang="ko-KR" altLang="en-US" sz="1100" b="0" baseline="0" dirty="0"/>
                        <a:t>업그레이드를 통해 캐릭터에게 영구적으로 여러 </a:t>
                      </a:r>
                      <a:r>
                        <a:rPr lang="ko-KR" altLang="en-US" sz="1100" b="1" baseline="0" dirty="0"/>
                        <a:t>이로운 버프 효과 </a:t>
                      </a:r>
                      <a:r>
                        <a:rPr lang="ko-KR" altLang="en-US" sz="1100" b="0" baseline="0" dirty="0"/>
                        <a:t>제공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패시브 스킬</a:t>
                      </a:r>
                      <a:r>
                        <a:rPr lang="en-US" altLang="ko-KR" sz="1100" b="0" baseline="0" dirty="0"/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baseline="0" dirty="0"/>
                        <a:t>-</a:t>
                      </a:r>
                      <a:r>
                        <a:rPr lang="en-US" altLang="ko-KR" sz="1100" b="1" baseline="0" dirty="0"/>
                        <a:t>[</a:t>
                      </a:r>
                      <a:r>
                        <a:rPr lang="ko-KR" altLang="en-US" sz="1100" b="1" baseline="0" dirty="0"/>
                        <a:t>수색</a:t>
                      </a:r>
                      <a:r>
                        <a:rPr lang="en-US" altLang="ko-KR" sz="1100" b="1" baseline="0" dirty="0"/>
                        <a:t>] </a:t>
                      </a:r>
                      <a:r>
                        <a:rPr lang="ko-KR" altLang="en-US" sz="1100" b="0" baseline="0" dirty="0"/>
                        <a:t>콘텐츠를 통해서 </a:t>
                      </a:r>
                      <a:r>
                        <a:rPr lang="ko-KR" altLang="en-US" sz="1100" b="1" baseline="0" dirty="0"/>
                        <a:t>특수 버프</a:t>
                      </a:r>
                      <a:r>
                        <a:rPr lang="en-US" altLang="ko-KR" sz="1100" b="0" baseline="0" dirty="0"/>
                        <a:t>(</a:t>
                      </a:r>
                      <a:r>
                        <a:rPr lang="ko-KR" altLang="en-US" sz="1100" b="0" baseline="0" dirty="0"/>
                        <a:t>스페셜 보물</a:t>
                      </a:r>
                      <a:r>
                        <a:rPr lang="en-US" altLang="ko-KR" sz="1100" b="0" baseline="0" dirty="0"/>
                        <a:t>)</a:t>
                      </a:r>
                      <a:r>
                        <a:rPr lang="ko-KR" altLang="en-US" sz="1100" b="0" baseline="0" dirty="0"/>
                        <a:t>도 존재함</a:t>
                      </a:r>
                      <a:endParaRPr lang="ko-KR" altLang="en-US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76312"/>
                  </a:ext>
                </a:extLst>
              </a:tr>
              <a:tr h="619685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통행증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일일 입장 제한 </a:t>
                      </a:r>
                      <a:r>
                        <a:rPr lang="en-US" altLang="ko-KR" sz="1100" b="0" dirty="0"/>
                        <a:t>7</a:t>
                      </a:r>
                      <a:r>
                        <a:rPr lang="ko-KR" altLang="en-US" sz="1100" b="0" dirty="0"/>
                        <a:t>회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확률적으로 수색 콘텐츠에서만 획득 가능한 </a:t>
                      </a:r>
                      <a:r>
                        <a:rPr lang="ko-KR" altLang="en-US" sz="1100" b="1" dirty="0"/>
                        <a:t>스페셜 보물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특별 패시브</a:t>
                      </a:r>
                      <a:r>
                        <a:rPr lang="en-US" altLang="ko-KR" sz="1100" b="0" dirty="0"/>
                        <a:t>) </a:t>
                      </a:r>
                      <a:r>
                        <a:rPr lang="ko-KR" altLang="en-US" sz="1100" b="0" dirty="0"/>
                        <a:t>획득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95168"/>
                  </a:ext>
                </a:extLst>
              </a:tr>
              <a:tr h="663900">
                <a:tc>
                  <a:txBody>
                    <a:bodyPr/>
                    <a:lstStyle/>
                    <a:p>
                      <a:pPr latinLnBrk="1"/>
                      <a:endParaRPr lang="ko-KR" altLang="en-US" sz="1900"/>
                    </a:p>
                  </a:txBody>
                  <a:tcPr marL="95061" marR="95061" marT="47531" marB="475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1" dirty="0"/>
                        <a:t>금</a:t>
                      </a:r>
                      <a:r>
                        <a:rPr lang="ko-KR" altLang="en-US" sz="1100" b="0" dirty="0"/>
                        <a:t> 소모</a:t>
                      </a:r>
                      <a:endParaRPr lang="en-US" altLang="ko-KR" sz="1100" b="0" dirty="0"/>
                    </a:p>
                    <a:p>
                      <a:pPr algn="l" latinLnBrk="1"/>
                      <a:r>
                        <a:rPr lang="en-US" altLang="ko-KR" sz="1100" b="0" dirty="0"/>
                        <a:t>-</a:t>
                      </a:r>
                      <a:r>
                        <a:rPr lang="ko-KR" altLang="en-US" sz="1100" b="0" dirty="0"/>
                        <a:t>캐릭터 아바타 등 인 앱 상품 판매</a:t>
                      </a:r>
                      <a:endParaRPr lang="en-US" altLang="ko-KR" sz="1100" b="0" dirty="0"/>
                    </a:p>
                  </a:txBody>
                  <a:tcPr marL="95061" marR="95061" marT="47531" marB="475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2421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재화 및 콘텐츠 정리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72530" y="3286666"/>
            <a:ext cx="871267" cy="3448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</a:t>
            </a:r>
            <a:endParaRPr lang="en-US" altLang="ko-KR" dirty="0"/>
          </a:p>
          <a:p>
            <a:pPr algn="ctr"/>
            <a:r>
              <a:rPr lang="ko-KR" altLang="en-US" dirty="0"/>
              <a:t>텐</a:t>
            </a:r>
            <a:endParaRPr lang="en-US" altLang="ko-KR" dirty="0"/>
          </a:p>
          <a:p>
            <a:pPr algn="ctr"/>
            <a:r>
              <a:rPr lang="ko-KR" altLang="en-US" dirty="0"/>
              <a:t>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8" y="1408720"/>
            <a:ext cx="426402" cy="4601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96" y="1408720"/>
            <a:ext cx="459592" cy="46018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87" y="1408720"/>
            <a:ext cx="465359" cy="46018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48" y="3758132"/>
            <a:ext cx="456226" cy="43550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37" y="4292434"/>
            <a:ext cx="406247" cy="4355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00" y="4870341"/>
            <a:ext cx="425921" cy="43550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19" y="5526929"/>
            <a:ext cx="397683" cy="43550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53" y="6183517"/>
            <a:ext cx="388216" cy="43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1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5219879" y="1132156"/>
            <a:ext cx="3030104" cy="1103771"/>
          </a:xfrm>
          <a:prstGeom prst="rect">
            <a:avLst/>
          </a:prstGeom>
          <a:solidFill>
            <a:srgbClr val="2E5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GNB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89074" y="1400647"/>
            <a:ext cx="998634" cy="384859"/>
            <a:chOff x="1393168" y="1116532"/>
            <a:chExt cx="998634" cy="384859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796" y="1239473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51" name="그룹 50"/>
          <p:cNvGrpSpPr/>
          <p:nvPr/>
        </p:nvGrpSpPr>
        <p:grpSpPr>
          <a:xfrm>
            <a:off x="5326304" y="1276746"/>
            <a:ext cx="561776" cy="788344"/>
            <a:chOff x="430398" y="1158939"/>
            <a:chExt cx="561776" cy="78834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633900" y="5135179"/>
            <a:ext cx="998634" cy="384859"/>
            <a:chOff x="1393168" y="1116532"/>
            <a:chExt cx="998634" cy="384859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16532"/>
              <a:ext cx="998634" cy="38485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525237" y="1201239"/>
              <a:ext cx="7344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/>
                <a:t>황건적의 난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14" y="3772927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4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sz="1200" b="1" dirty="0">
                <a:solidFill>
                  <a:srgbClr val="FF0000"/>
                </a:solidFill>
              </a:rPr>
              <a:t>GNB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chemeClr val="accent2"/>
                </a:solidFill>
              </a:rPr>
              <a:t>식량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69AB3D"/>
                </a:solidFill>
              </a:rPr>
              <a:t>지식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>
                <a:solidFill>
                  <a:srgbClr val="FFD80D"/>
                </a:solidFill>
              </a:rPr>
              <a:t>금</a:t>
            </a:r>
            <a:r>
              <a:rPr lang="ko-KR" altLang="en-US" sz="1200" dirty="0"/>
              <a:t> 수량 표시 </a:t>
            </a:r>
            <a:r>
              <a:rPr lang="en-US" altLang="ko-KR" sz="1200" dirty="0"/>
              <a:t>(</a:t>
            </a:r>
            <a:r>
              <a:rPr lang="ko-KR" altLang="en-US" sz="1200" dirty="0"/>
              <a:t>최대 단위 </a:t>
            </a:r>
            <a:r>
              <a:rPr lang="en-US" altLang="ko-KR" sz="1200" dirty="0"/>
              <a:t>: 1,000,000)</a:t>
            </a:r>
          </a:p>
          <a:p>
            <a:endParaRPr lang="en-US" altLang="ko-KR" sz="1200" dirty="0"/>
          </a:p>
          <a:p>
            <a:r>
              <a:rPr lang="ko-KR" altLang="en-US" sz="1200" dirty="0"/>
              <a:t>소비로 인한 재화 변화량만 표시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획득량은 표시하지 않음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최대 단위는 추후 변경 예정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2)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 진행도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사람모양 아이콘이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이동함</a:t>
            </a:r>
            <a:endParaRPr lang="en-US" altLang="ko-KR" sz="1200" dirty="0"/>
          </a:p>
          <a:p>
            <a:r>
              <a:rPr lang="ko-KR" altLang="en-US" sz="1200" dirty="0"/>
              <a:t>이동시 게이지바가 차오름 </a:t>
            </a:r>
            <a:r>
              <a:rPr lang="en-US" altLang="ko-KR" sz="1200" dirty="0"/>
              <a:t>(</a:t>
            </a:r>
            <a:r>
              <a:rPr lang="ko-KR" altLang="en-US" sz="1200" dirty="0"/>
              <a:t>노랑</a:t>
            </a:r>
            <a:r>
              <a:rPr lang="en-US" altLang="ko-KR" sz="1200" dirty="0"/>
              <a:t>&gt;</a:t>
            </a:r>
            <a:r>
              <a:rPr lang="ko-KR" altLang="en-US" sz="1200" dirty="0"/>
              <a:t>주황</a:t>
            </a:r>
            <a:r>
              <a:rPr lang="en-US" altLang="ko-KR" sz="1200" dirty="0"/>
              <a:t>&gt;</a:t>
            </a:r>
            <a:r>
              <a:rPr lang="ko-KR" altLang="en-US" sz="1200" dirty="0"/>
              <a:t>빨강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3) </a:t>
            </a:r>
            <a:r>
              <a:rPr lang="ko-KR" altLang="en-US" sz="1200" b="1" dirty="0">
                <a:solidFill>
                  <a:srgbClr val="FF0000"/>
                </a:solidFill>
              </a:rPr>
              <a:t>스테이지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일반 스테이지에서는     두루마리 표시</a:t>
            </a:r>
            <a:endParaRPr lang="en-US" altLang="ko-KR" sz="1200" dirty="0"/>
          </a:p>
          <a:p>
            <a:r>
              <a:rPr lang="ko-KR" altLang="en-US" sz="1200" dirty="0"/>
              <a:t>보스 스테이지에서는     두루마리 표시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</a:t>
            </a:r>
            <a:r>
              <a:rPr lang="ko-KR" altLang="en-US" sz="1200" dirty="0"/>
              <a:t>애니메이션</a:t>
            </a:r>
            <a:r>
              <a:rPr lang="en-US" altLang="ko-KR" sz="1200" dirty="0"/>
              <a:t>]</a:t>
            </a:r>
          </a:p>
          <a:p>
            <a:r>
              <a:rPr lang="ko-KR" altLang="en-US" sz="1200" dirty="0"/>
              <a:t>스테이지 진입시 두루마리가 펼쳐 지고</a:t>
            </a:r>
            <a:endParaRPr lang="en-US" altLang="ko-KR" sz="1200" dirty="0"/>
          </a:p>
          <a:p>
            <a:r>
              <a:rPr lang="ko-KR" altLang="en-US" sz="1200" dirty="0"/>
              <a:t>인장이 합쳐짐 </a:t>
            </a:r>
            <a:r>
              <a:rPr lang="en-US" altLang="ko-KR" sz="1200" dirty="0"/>
              <a:t>(Fade in)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/>
          </a:p>
          <a:p>
            <a:r>
              <a:rPr lang="en-US" altLang="ko-KR" sz="1200" dirty="0"/>
              <a:t>3</a:t>
            </a:r>
            <a:r>
              <a:rPr lang="ko-KR" altLang="en-US" sz="1200" dirty="0"/>
              <a:t>초 뒤 인장이 내려가고 두루마리가 접힘</a:t>
            </a:r>
            <a:endParaRPr lang="en-US" altLang="ko-KR" sz="1200" dirty="0"/>
          </a:p>
          <a:p>
            <a:r>
              <a:rPr lang="en-US" altLang="ko-KR" sz="1200" dirty="0"/>
              <a:t>(Fade out)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참조</a:t>
            </a:r>
            <a:endParaRPr lang="en-US" altLang="ko-KR" sz="1200" dirty="0">
              <a:solidFill>
                <a:srgbClr val="FF0000"/>
              </a:solidFill>
            </a:endParaRPr>
          </a:p>
          <a:p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en-US" altLang="ko-KR" sz="1200" dirty="0">
                <a:solidFill>
                  <a:srgbClr val="FF0000"/>
                </a:solidFill>
              </a:rPr>
              <a:t>(Shift+F5</a:t>
            </a:r>
            <a:r>
              <a:rPr lang="ko-KR" altLang="en-US" sz="1200" dirty="0">
                <a:solidFill>
                  <a:srgbClr val="FF0000"/>
                </a:solidFill>
              </a:rPr>
              <a:t>를 통해 </a:t>
            </a:r>
            <a:r>
              <a:rPr lang="en-US" altLang="ko-KR" sz="1200" dirty="0">
                <a:solidFill>
                  <a:srgbClr val="FF0000"/>
                </a:solidFill>
              </a:rPr>
              <a:t>GIF </a:t>
            </a:r>
            <a:r>
              <a:rPr lang="ko-KR" altLang="en-US" sz="1200" dirty="0">
                <a:solidFill>
                  <a:srgbClr val="FF0000"/>
                </a:solidFill>
              </a:rPr>
              <a:t>이미지 재생이 가능</a:t>
            </a:r>
            <a:r>
              <a:rPr lang="en-US" altLang="ko-KR" sz="1200" dirty="0">
                <a:solidFill>
                  <a:srgbClr val="FF0000"/>
                </a:solidFill>
              </a:rPr>
              <a:t>)</a:t>
            </a:r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FF0000"/>
                </a:solidFill>
              </a:rPr>
              <a:t>4) </a:t>
            </a:r>
            <a:r>
              <a:rPr lang="ko-KR" altLang="en-US" sz="1200" b="1" dirty="0">
                <a:solidFill>
                  <a:srgbClr val="FF0000"/>
                </a:solidFill>
              </a:rPr>
              <a:t>옵션 </a:t>
            </a:r>
            <a:r>
              <a:rPr lang="en-US" altLang="ko-KR" sz="1200" b="1" dirty="0">
                <a:solidFill>
                  <a:srgbClr val="FF0000"/>
                </a:solidFill>
              </a:rPr>
              <a:t>UI</a:t>
            </a:r>
          </a:p>
          <a:p>
            <a:r>
              <a:rPr lang="ko-KR" altLang="en-US" sz="1200" dirty="0"/>
              <a:t>옵션 버튼 클릭시 팝업 등장 </a:t>
            </a:r>
            <a:r>
              <a:rPr lang="en-US" altLang="ko-KR" sz="1200" dirty="0"/>
              <a:t>(</a:t>
            </a:r>
            <a:r>
              <a:rPr lang="ko-KR" altLang="en-US" sz="1200" dirty="0"/>
              <a:t>화면 상단에서 하단으로 내려옴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</a:t>
            </a:r>
            <a:r>
              <a:rPr lang="ko-KR" altLang="en-US" sz="1200" dirty="0"/>
              <a:t>버튼 클릭시 하단에서 상단으로 다시 올라감</a:t>
            </a:r>
            <a:endParaRPr lang="en-US" altLang="ko-KR" sz="12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28" y="5824951"/>
            <a:ext cx="1333744" cy="503890"/>
          </a:xfrm>
          <a:prstGeom prst="rect">
            <a:avLst/>
          </a:prstGeom>
        </p:spPr>
      </p:pic>
      <p:grpSp>
        <p:nvGrpSpPr>
          <p:cNvPr id="145" name="그룹 144"/>
          <p:cNvGrpSpPr/>
          <p:nvPr/>
        </p:nvGrpSpPr>
        <p:grpSpPr>
          <a:xfrm>
            <a:off x="607182" y="1389740"/>
            <a:ext cx="561776" cy="788344"/>
            <a:chOff x="3935598" y="1122490"/>
            <a:chExt cx="561776" cy="788344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127606"/>
              <a:ext cx="561776" cy="23682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598" y="1685848"/>
              <a:ext cx="561776" cy="222485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122490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8352" y="1394423"/>
              <a:ext cx="556268" cy="23682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402084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4103156" y="1680002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510470" y="1297395"/>
            <a:ext cx="785070" cy="968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80083" y="2288825"/>
            <a:ext cx="9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[layout]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379714" y="115719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04564" y="5085241"/>
            <a:ext cx="1271744" cy="551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383272" y="4945040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041368" y="3717855"/>
            <a:ext cx="361125" cy="323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4871168" y="3577654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4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" y="5961808"/>
            <a:ext cx="998634" cy="38485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765969" y="6081943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황건적의 난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504564" y="5875299"/>
            <a:ext cx="1271744" cy="55100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383272" y="5735098"/>
            <a:ext cx="251345" cy="2513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0205264" y="3598009"/>
            <a:ext cx="169001" cy="1690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205264" y="3799854"/>
            <a:ext cx="171674" cy="1716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616713" y="1403484"/>
            <a:ext cx="784062" cy="221166"/>
            <a:chOff x="3838886" y="3578584"/>
            <a:chExt cx="784062" cy="221166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1758260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1,000,000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2866705" y="1399406"/>
            <a:ext cx="784062" cy="221166"/>
            <a:chOff x="3838886" y="3578584"/>
            <a:chExt cx="784062" cy="221166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860"/>
            <a:stretch/>
          </p:blipFill>
          <p:spPr>
            <a:xfrm>
              <a:off x="3838886" y="3578584"/>
              <a:ext cx="361639" cy="221166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99"/>
            <a:stretch/>
          </p:blipFill>
          <p:spPr>
            <a:xfrm>
              <a:off x="4200525" y="3578584"/>
              <a:ext cx="422423" cy="220807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3008252" y="1389740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</a:rPr>
              <a:t>900,000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15" name="직선 화살표 연결선 114"/>
          <p:cNvCxnSpPr/>
          <p:nvPr/>
        </p:nvCxnSpPr>
        <p:spPr>
          <a:xfrm>
            <a:off x="2466957" y="1499779"/>
            <a:ext cx="33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632252C-305F-46EE-AE20-C9644A515679}"/>
              </a:ext>
            </a:extLst>
          </p:cNvPr>
          <p:cNvSpPr txBox="1"/>
          <p:nvPr/>
        </p:nvSpPr>
        <p:spPr>
          <a:xfrm>
            <a:off x="2951797" y="1548034"/>
            <a:ext cx="708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-100,000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01" y="5085241"/>
            <a:ext cx="1279526" cy="50389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2889456" y="5580202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진입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2977" y="6328841"/>
            <a:ext cx="120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/>
              <a:t>스테이지 숨김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188685"/>
            <a:ext cx="1405099" cy="286390"/>
          </a:xfrm>
          <a:prstGeom prst="rect">
            <a:avLst/>
          </a:prstGeom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" y="3564287"/>
            <a:ext cx="1405099" cy="286390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504564" y="3188788"/>
            <a:ext cx="1595887" cy="700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/>
          <p:cNvSpPr/>
          <p:nvPr/>
        </p:nvSpPr>
        <p:spPr>
          <a:xfrm>
            <a:off x="378891" y="3042061"/>
            <a:ext cx="251345" cy="2513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</a:rPr>
              <a:t>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166" name="그룹 165"/>
          <p:cNvGrpSpPr/>
          <p:nvPr/>
        </p:nvGrpSpPr>
        <p:grpSpPr>
          <a:xfrm>
            <a:off x="4933618" y="4297325"/>
            <a:ext cx="3536726" cy="2308515"/>
            <a:chOff x="4649487" y="204073"/>
            <a:chExt cx="3536726" cy="2308515"/>
          </a:xfrm>
        </p:grpSpPr>
        <p:pic>
          <p:nvPicPr>
            <p:cNvPr id="167" name="그림 1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487" y="204073"/>
              <a:ext cx="3536726" cy="2308515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4863363" y="86151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배경음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863363" y="1123121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효과음</a:t>
              </a: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5455520" y="925641"/>
              <a:ext cx="1973580" cy="133350"/>
            </a:xfrm>
            <a:prstGeom prst="rect">
              <a:avLst/>
            </a:prstGeom>
            <a:solidFill>
              <a:srgbClr val="FED31C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956068" y="456942"/>
              <a:ext cx="965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FED31C"/>
                  </a:solidFill>
                </a:rPr>
                <a:t>설정</a:t>
              </a: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7048776" y="925641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6988568" y="902089"/>
              <a:ext cx="109538" cy="180454"/>
            </a:xfrm>
            <a:prstGeom prst="rect">
              <a:avLst/>
            </a:prstGeom>
            <a:solidFill>
              <a:srgbClr val="FED31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7645074" y="925641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5455520" y="1186197"/>
              <a:ext cx="197358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048776" y="1186197"/>
              <a:ext cx="380324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6988568" y="1162645"/>
              <a:ext cx="109538" cy="180454"/>
            </a:xfrm>
            <a:prstGeom prst="rect">
              <a:avLst/>
            </a:prstGeom>
            <a:solidFill>
              <a:srgbClr val="BF703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7645074" y="118831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4863363" y="1509780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절전 모드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6915426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6042997" y="1562378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76347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7048776" y="1521331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4863363" y="1925132"/>
              <a:ext cx="9657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>
                  <a:solidFill>
                    <a:schemeClr val="bg1"/>
                  </a:solidFill>
                </a:rPr>
                <a:t>데미지 표시</a:t>
              </a: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6915426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6042997" y="1977730"/>
              <a:ext cx="133350" cy="133350"/>
            </a:xfrm>
            <a:prstGeom prst="rect">
              <a:avLst/>
            </a:prstGeom>
            <a:solidFill>
              <a:srgbClr val="BF703D"/>
            </a:solidFill>
            <a:ln>
              <a:solidFill>
                <a:srgbClr val="3521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ED31C"/>
                  </a:solidFill>
                </a:rPr>
                <a:t>V</a:t>
              </a:r>
              <a:endParaRPr lang="ko-KR" altLang="en-US" sz="1000" dirty="0">
                <a:solidFill>
                  <a:srgbClr val="FED31C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6176347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켜기</a:t>
              </a: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7048776" y="1936683"/>
              <a:ext cx="3952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끄기</a:t>
              </a: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2654787" y="1735600"/>
            <a:ext cx="1383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재화 변화량 표시</a:t>
            </a:r>
            <a:endParaRPr lang="ko-KR" altLang="en-US" sz="1100" dirty="0"/>
          </a:p>
        </p:txBody>
      </p:sp>
      <p:sp>
        <p:nvSpPr>
          <p:cNvPr id="191" name="직사각형 190"/>
          <p:cNvSpPr/>
          <p:nvPr/>
        </p:nvSpPr>
        <p:spPr>
          <a:xfrm>
            <a:off x="7959112" y="4494209"/>
            <a:ext cx="222571" cy="222571"/>
          </a:xfrm>
          <a:prstGeom prst="rect">
            <a:avLst/>
          </a:prstGeom>
          <a:solidFill>
            <a:srgbClr val="CC81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X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4871168" y="4225152"/>
            <a:ext cx="3670851" cy="248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6154000" y="5219799"/>
            <a:ext cx="125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수정 예정</a:t>
            </a:r>
          </a:p>
        </p:txBody>
      </p:sp>
    </p:spTree>
    <p:extLst>
      <p:ext uri="{BB962C8B-B14F-4D97-AF65-F5344CB8AC3E}">
        <p14:creationId xmlns:p14="http://schemas.microsoft.com/office/powerpoint/2010/main" val="157866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메뉴트리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1250" y="1100788"/>
            <a:ext cx="1349500" cy="508757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 화면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5567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훈련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471016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6465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보물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6421914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상점</a:t>
            </a: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8397363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수색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0372812" y="2394210"/>
            <a:ext cx="1349500" cy="508757"/>
          </a:xfrm>
          <a:prstGeom prst="rect">
            <a:avLst/>
          </a:prstGeom>
          <a:solidFill>
            <a:srgbClr val="7F7F7F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옵션</a:t>
            </a:r>
            <a:endParaRPr lang="en-US" altLang="ko-KR" dirty="0"/>
          </a:p>
        </p:txBody>
      </p:sp>
      <p:cxnSp>
        <p:nvCxnSpPr>
          <p:cNvPr id="16" name="꺾인 연결선 15"/>
          <p:cNvCxnSpPr>
            <a:stCxn id="7" idx="2"/>
            <a:endCxn id="9" idx="0"/>
          </p:cNvCxnSpPr>
          <p:nvPr/>
        </p:nvCxnSpPr>
        <p:spPr>
          <a:xfrm rot="5400000">
            <a:off x="3240827" y="-460964"/>
            <a:ext cx="784665" cy="49256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>
          <a:xfrm rot="5400000">
            <a:off x="4228551" y="526760"/>
            <a:ext cx="784665" cy="295023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2"/>
            <a:endCxn id="11" idx="0"/>
          </p:cNvCxnSpPr>
          <p:nvPr/>
        </p:nvCxnSpPr>
        <p:spPr>
          <a:xfrm rot="5400000">
            <a:off x="5216276" y="1514485"/>
            <a:ext cx="784665" cy="974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7" idx="2"/>
            <a:endCxn id="12" idx="0"/>
          </p:cNvCxnSpPr>
          <p:nvPr/>
        </p:nvCxnSpPr>
        <p:spPr>
          <a:xfrm rot="16200000" flipH="1">
            <a:off x="6204000" y="1501545"/>
            <a:ext cx="784665" cy="100066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7" idx="2"/>
            <a:endCxn id="13" idx="0"/>
          </p:cNvCxnSpPr>
          <p:nvPr/>
        </p:nvCxnSpPr>
        <p:spPr>
          <a:xfrm rot="16200000" flipH="1">
            <a:off x="7191724" y="513820"/>
            <a:ext cx="784665" cy="297611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7" idx="2"/>
            <a:endCxn id="14" idx="0"/>
          </p:cNvCxnSpPr>
          <p:nvPr/>
        </p:nvCxnSpPr>
        <p:spPr>
          <a:xfrm rot="16200000" flipH="1">
            <a:off x="8179449" y="-473904"/>
            <a:ext cx="784665" cy="495156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470352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업그레이드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470351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훈련 구매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75463" y="5015358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업그레이드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75463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구매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75463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무기 장착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421250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구매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421250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보물 업그레이드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7367037" y="3588470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구매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367037" y="4301914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스킨 장착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9307904" y="3588469"/>
            <a:ext cx="1495245" cy="409375"/>
          </a:xfrm>
          <a:prstGeom prst="rect">
            <a:avLst/>
          </a:prstGeom>
          <a:solidFill>
            <a:srgbClr val="7F7F7F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스페셜보물 수색</a:t>
            </a:r>
          </a:p>
        </p:txBody>
      </p:sp>
      <p:cxnSp>
        <p:nvCxnSpPr>
          <p:cNvPr id="41" name="꺾인 연결선 40"/>
          <p:cNvCxnSpPr>
            <a:stCxn id="9" idx="2"/>
            <a:endCxn id="29" idx="1"/>
          </p:cNvCxnSpPr>
          <p:nvPr/>
        </p:nvCxnSpPr>
        <p:spPr>
          <a:xfrm rot="16200000" flipH="1">
            <a:off x="518517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9" idx="2"/>
            <a:endCxn id="30" idx="1"/>
          </p:cNvCxnSpPr>
          <p:nvPr/>
        </p:nvCxnSpPr>
        <p:spPr>
          <a:xfrm rot="16200000" flipH="1">
            <a:off x="875239" y="3198045"/>
            <a:ext cx="890191" cy="30003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0" idx="2"/>
            <a:endCxn id="32" idx="1"/>
          </p:cNvCxnSpPr>
          <p:nvPr/>
        </p:nvCxnSpPr>
        <p:spPr>
          <a:xfrm rot="16200000" flipH="1">
            <a:off x="2865519" y="3183213"/>
            <a:ext cx="890191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2"/>
            <a:endCxn id="33" idx="1"/>
          </p:cNvCxnSpPr>
          <p:nvPr/>
        </p:nvCxnSpPr>
        <p:spPr>
          <a:xfrm rot="16200000" flipH="1">
            <a:off x="2508797" y="3539935"/>
            <a:ext cx="1603635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2"/>
            <a:endCxn id="31" idx="1"/>
          </p:cNvCxnSpPr>
          <p:nvPr/>
        </p:nvCxnSpPr>
        <p:spPr>
          <a:xfrm rot="16200000" flipH="1">
            <a:off x="2152075" y="3896657"/>
            <a:ext cx="2317079" cy="32969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1" idx="2"/>
            <a:endCxn id="34" idx="1"/>
          </p:cNvCxnSpPr>
          <p:nvPr/>
        </p:nvCxnSpPr>
        <p:spPr>
          <a:xfrm rot="16200000" flipH="1">
            <a:off x="4826137" y="3198044"/>
            <a:ext cx="890191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11" idx="2"/>
            <a:endCxn id="35" idx="1"/>
          </p:cNvCxnSpPr>
          <p:nvPr/>
        </p:nvCxnSpPr>
        <p:spPr>
          <a:xfrm rot="16200000" flipH="1">
            <a:off x="4469415" y="3554766"/>
            <a:ext cx="1603635" cy="30003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12" idx="2"/>
            <a:endCxn id="36" idx="1"/>
          </p:cNvCxnSpPr>
          <p:nvPr/>
        </p:nvCxnSpPr>
        <p:spPr>
          <a:xfrm rot="16200000" flipH="1">
            <a:off x="6786755" y="3212875"/>
            <a:ext cx="890191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12" idx="2"/>
            <a:endCxn id="37" idx="1"/>
          </p:cNvCxnSpPr>
          <p:nvPr/>
        </p:nvCxnSpPr>
        <p:spPr>
          <a:xfrm rot="16200000" flipH="1">
            <a:off x="6430033" y="3569597"/>
            <a:ext cx="1603635" cy="2703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13" idx="2"/>
            <a:endCxn id="38" idx="1"/>
          </p:cNvCxnSpPr>
          <p:nvPr/>
        </p:nvCxnSpPr>
        <p:spPr>
          <a:xfrm rot="16200000" flipH="1">
            <a:off x="8744913" y="3230166"/>
            <a:ext cx="890190" cy="23579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50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07963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8232" y="3203585"/>
            <a:ext cx="6695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화면 및 애니메이션 연출 기획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387020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3079630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4359749"/>
            <a:ext cx="7261104" cy="232095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788"/>
          <a:stretch/>
        </p:blipFill>
        <p:spPr>
          <a:xfrm>
            <a:off x="390526" y="1062878"/>
            <a:ext cx="7261104" cy="232095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연출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983D13-0C11-4764-9D72-290E0003AF87}"/>
              </a:ext>
            </a:extLst>
          </p:cNvPr>
          <p:cNvSpPr txBox="1"/>
          <p:nvPr/>
        </p:nvSpPr>
        <p:spPr>
          <a:xfrm>
            <a:off x="8635006" y="823420"/>
            <a:ext cx="355699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ko-KR" altLang="en-US" sz="1400" b="1" dirty="0">
                <a:solidFill>
                  <a:srgbClr val="FF0000"/>
                </a:solidFill>
              </a:rPr>
              <a:t>카메라 연출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맵은 밝은 부분만 보이게 카메라 </a:t>
            </a:r>
            <a:r>
              <a:rPr lang="en-US" altLang="ko-KR" sz="1200" dirty="0"/>
              <a:t>Zoom IN </a:t>
            </a:r>
            <a:r>
              <a:rPr lang="ko-KR" altLang="en-US" sz="1200" dirty="0"/>
              <a:t>기능을 사용합니다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카메라의 </a:t>
            </a:r>
            <a:r>
              <a:rPr lang="en-US" altLang="ko-KR" sz="1200" dirty="0"/>
              <a:t>Y</a:t>
            </a:r>
            <a:r>
              <a:rPr lang="ko-KR" altLang="en-US" sz="1200" dirty="0"/>
              <a:t> 좌표는 고정된 채로 </a:t>
            </a:r>
            <a:r>
              <a:rPr lang="en-US" altLang="ko-KR" sz="1200" dirty="0"/>
              <a:t>X</a:t>
            </a:r>
            <a:r>
              <a:rPr lang="ko-KR" altLang="en-US" sz="1200" dirty="0"/>
              <a:t>좌표만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이동합니다</a:t>
            </a:r>
            <a:r>
              <a:rPr lang="en-US" altLang="ko-KR" sz="1200" dirty="0"/>
              <a:t>. (</a:t>
            </a:r>
            <a:r>
              <a:rPr lang="ko-KR" altLang="en-US" sz="1200" dirty="0"/>
              <a:t>검은색 부분이 넘어간 부분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보스를 </a:t>
            </a:r>
            <a:r>
              <a:rPr lang="en-US" altLang="ko-KR" sz="1200" dirty="0"/>
              <a:t>30</a:t>
            </a:r>
            <a:r>
              <a:rPr lang="ko-KR" altLang="en-US" sz="1200" dirty="0"/>
              <a:t>초 이내 못 잡은 경우 화면 중앙에 </a:t>
            </a:r>
            <a:r>
              <a:rPr lang="en-US" altLang="ko-KR" sz="1200" dirty="0"/>
              <a:t>2</a:t>
            </a:r>
            <a:r>
              <a:rPr lang="ko-KR" altLang="en-US" sz="1200" dirty="0"/>
              <a:t>초 동안</a:t>
            </a:r>
            <a:r>
              <a:rPr lang="en-US" altLang="ko-KR" sz="1200" dirty="0"/>
              <a:t> “</a:t>
            </a:r>
            <a:r>
              <a:rPr lang="ko-KR" altLang="en-US" sz="1200" dirty="0"/>
              <a:t>실패</a:t>
            </a:r>
            <a:r>
              <a:rPr lang="en-US" altLang="ko-KR" sz="1200" dirty="0"/>
              <a:t>“ </a:t>
            </a:r>
            <a:r>
              <a:rPr lang="ko-KR" altLang="en-US" sz="1200" dirty="0"/>
              <a:t>메시지 표시</a:t>
            </a:r>
            <a:r>
              <a:rPr lang="en-US" altLang="ko-KR" sz="1200" dirty="0"/>
              <a:t>(Fade in, Fade out </a:t>
            </a:r>
            <a:r>
              <a:rPr lang="ko-KR" altLang="en-US" sz="1200" dirty="0"/>
              <a:t>효과 </a:t>
            </a:r>
            <a:r>
              <a:rPr lang="en-US" altLang="ko-KR" sz="1200" dirty="0"/>
              <a:t>1</a:t>
            </a:r>
            <a:r>
              <a:rPr lang="ko-KR" altLang="en-US" sz="1200" dirty="0"/>
              <a:t>초씩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보스가 공격해서 플레이어를 밀어내고 </a:t>
            </a:r>
            <a:r>
              <a:rPr lang="en-US" altLang="ko-KR" sz="1200" dirty="0"/>
              <a:t>1</a:t>
            </a:r>
            <a:r>
              <a:rPr lang="ko-KR" altLang="en-US" sz="1200" dirty="0"/>
              <a:t>초 뒤 화면이 어두워짐</a:t>
            </a:r>
            <a:r>
              <a:rPr lang="en-US" altLang="ko-KR" sz="1200" dirty="0"/>
              <a:t>(Fade out) , 1</a:t>
            </a:r>
            <a:r>
              <a:rPr lang="ko-KR" altLang="en-US" sz="1200" dirty="0"/>
              <a:t>초 뒤 화면이 다시 밝아짐 </a:t>
            </a:r>
            <a:r>
              <a:rPr lang="en-US" altLang="ko-KR" sz="1200" dirty="0"/>
              <a:t>(Fade in)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이동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플레이어 캐릭터는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로 맵 의    지점까지 이동한 뒤 멈춰서 공격을 시작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일반</a:t>
            </a:r>
            <a:r>
              <a:rPr lang="en-US" altLang="ko-KR" sz="1200" dirty="0"/>
              <a:t>,</a:t>
            </a:r>
            <a:r>
              <a:rPr lang="ko-KR" altLang="en-US" sz="1200" dirty="0"/>
              <a:t>보스 몬스터는 </a:t>
            </a:r>
            <a:r>
              <a:rPr lang="en-US" altLang="ko-KR" sz="1200" dirty="0"/>
              <a:t>(</a:t>
            </a:r>
            <a:r>
              <a:rPr lang="ko-KR" altLang="en-US" sz="1200" dirty="0"/>
              <a:t>우</a:t>
            </a:r>
            <a:r>
              <a:rPr lang="en-US" altLang="ko-KR" sz="1200" dirty="0"/>
              <a:t>)</a:t>
            </a:r>
            <a:r>
              <a:rPr lang="ko-KR" altLang="en-US" sz="1200" dirty="0"/>
              <a:t>에서 </a:t>
            </a:r>
            <a:r>
              <a:rPr lang="en-US" altLang="ko-KR" sz="1200" dirty="0"/>
              <a:t>(</a:t>
            </a:r>
            <a:r>
              <a:rPr lang="ko-KR" altLang="en-US" sz="1200" dirty="0"/>
              <a:t>좌</a:t>
            </a:r>
            <a:r>
              <a:rPr lang="en-US" altLang="ko-KR" sz="1200" dirty="0"/>
              <a:t>)</a:t>
            </a:r>
            <a:r>
              <a:rPr lang="ko-KR" altLang="en-US" sz="1200" dirty="0"/>
              <a:t>로    지점까지 이동한 뒤 멈춤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캐릭터는 </a:t>
            </a:r>
            <a:r>
              <a:rPr lang="en-US" altLang="ko-KR" sz="1200" dirty="0"/>
              <a:t>1</a:t>
            </a:r>
            <a:r>
              <a:rPr lang="ko-KR" altLang="en-US" sz="1200" dirty="0"/>
              <a:t>초당 </a:t>
            </a:r>
            <a:r>
              <a:rPr lang="en-US" altLang="ko-KR" sz="1200" dirty="0"/>
              <a:t>1M</a:t>
            </a:r>
            <a:r>
              <a:rPr lang="ko-KR" altLang="en-US" sz="1200" dirty="0"/>
              <a:t> 움직입니다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이동속도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캐릭터 사거리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캐릭터의 사거리는 서로간의 앞에 위치하기 때문에 변화하지 않습니다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캐릭터들이 서로간의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 거리가 </a:t>
            </a:r>
            <a:r>
              <a:rPr lang="en-US" altLang="ko-KR" sz="1200" dirty="0"/>
              <a:t>50 </a:t>
            </a:r>
            <a:r>
              <a:rPr lang="ko-KR" altLang="en-US" sz="1200" dirty="0"/>
              <a:t>이하가 되면 플레이어 캐릭터가 공격을 시작합니다</a:t>
            </a:r>
            <a:endParaRPr lang="en-US" altLang="ko-KR" sz="12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370698" y="1062878"/>
            <a:ext cx="0" cy="232095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27359" r="35923" b="26444"/>
          <a:stretch/>
        </p:blipFill>
        <p:spPr>
          <a:xfrm>
            <a:off x="1693105" y="2393156"/>
            <a:ext cx="402431" cy="6524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5" t="77556" r="8000" b="1222"/>
          <a:stretch/>
        </p:blipFill>
        <p:spPr>
          <a:xfrm rot="2336541">
            <a:off x="2079223" y="2500363"/>
            <a:ext cx="151188" cy="49787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354076" y="1062878"/>
            <a:ext cx="4297554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0526" y="4359748"/>
            <a:ext cx="2963550" cy="23209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3" y="5676133"/>
            <a:ext cx="699743" cy="65246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2497347" y="2423716"/>
            <a:ext cx="535655" cy="59134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31" y="5704534"/>
            <a:ext cx="867099" cy="59565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2509030" y="2526369"/>
            <a:ext cx="247052" cy="741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395" y="3438975"/>
                <a:ext cx="117430" cy="318036"/>
              </a:xfrm>
              <a:prstGeom prst="rect">
                <a:avLst/>
              </a:prstGeom>
              <a:blipFill>
                <a:blip r:embed="rId9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원호 54"/>
          <p:cNvSpPr/>
          <p:nvPr/>
        </p:nvSpPr>
        <p:spPr>
          <a:xfrm rot="10800000">
            <a:off x="2370699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/>
          <p:cNvSpPr/>
          <p:nvPr/>
        </p:nvSpPr>
        <p:spPr>
          <a:xfrm rot="10800000">
            <a:off x="1382995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원호 60"/>
          <p:cNvSpPr/>
          <p:nvPr/>
        </p:nvSpPr>
        <p:spPr>
          <a:xfrm rot="10800000">
            <a:off x="395073" y="3199269"/>
            <a:ext cx="983375" cy="289929"/>
          </a:xfrm>
          <a:prstGeom prst="arc">
            <a:avLst>
              <a:gd name="adj1" fmla="val 10970023"/>
              <a:gd name="adj2" fmla="val 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432" y="3438975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392" y="3731713"/>
                <a:ext cx="117430" cy="318036"/>
              </a:xfrm>
              <a:prstGeom prst="rect">
                <a:avLst/>
              </a:prstGeom>
              <a:blipFill>
                <a:blip r:embed="rId10"/>
                <a:stretch>
                  <a:fillRect l="-26316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ko-KR" altLang="en-US" sz="1100" dirty="0">
                  <a:latin typeface="+mn-ea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200" y="4247254"/>
                <a:ext cx="117430" cy="318036"/>
              </a:xfrm>
              <a:prstGeom prst="rect">
                <a:avLst/>
              </a:prstGeom>
              <a:blipFill>
                <a:blip r:embed="rId11"/>
                <a:stretch>
                  <a:fillRect l="-26316" t="-1923" r="-26316" b="-13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그림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156" y="5306154"/>
            <a:ext cx="1489688" cy="1211869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0" t="4236" b="57268"/>
          <a:stretch/>
        </p:blipFill>
        <p:spPr>
          <a:xfrm flipH="1">
            <a:off x="6121813" y="5695551"/>
            <a:ext cx="535655" cy="59134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8584">
            <a:off x="6133496" y="5798204"/>
            <a:ext cx="247052" cy="741156"/>
          </a:xfrm>
          <a:prstGeom prst="rect">
            <a:avLst/>
          </a:prstGeom>
        </p:spPr>
      </p:pic>
      <p:sp>
        <p:nvSpPr>
          <p:cNvPr id="73" name="오른쪽 화살표 72"/>
          <p:cNvSpPr/>
          <p:nvPr/>
        </p:nvSpPr>
        <p:spPr>
          <a:xfrm rot="5400000">
            <a:off x="3642049" y="3751201"/>
            <a:ext cx="75805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73"/>
          <p:cNvSpPr/>
          <p:nvPr/>
        </p:nvSpPr>
        <p:spPr>
          <a:xfrm flipH="1">
            <a:off x="6674853" y="5934729"/>
            <a:ext cx="363676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219576" y="2053515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99917" y="5422509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카메라 시점에서 안보임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4" y="2393156"/>
            <a:ext cx="699743" cy="652463"/>
          </a:xfrm>
          <a:prstGeom prst="rect">
            <a:avLst/>
          </a:prstGeom>
        </p:spPr>
      </p:pic>
      <p:sp>
        <p:nvSpPr>
          <p:cNvPr id="78" name="오른쪽 화살표 77"/>
          <p:cNvSpPr/>
          <p:nvPr/>
        </p:nvSpPr>
        <p:spPr>
          <a:xfrm>
            <a:off x="1089589" y="2651752"/>
            <a:ext cx="620224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219576" y="3676130"/>
            <a:ext cx="295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스테이지 </a:t>
            </a:r>
            <a:r>
              <a:rPr lang="ko-KR" altLang="en-US" b="1" dirty="0"/>
              <a:t>넘어가는 과정</a:t>
            </a:r>
          </a:p>
        </p:txBody>
      </p:sp>
      <p:sp>
        <p:nvSpPr>
          <p:cNvPr id="81" name="오른쪽 화살표 80"/>
          <p:cNvSpPr/>
          <p:nvPr/>
        </p:nvSpPr>
        <p:spPr>
          <a:xfrm>
            <a:off x="4221740" y="5934729"/>
            <a:ext cx="1193282" cy="23405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직사각형 128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93780"/>
            <a:ext cx="354833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GNB</a:t>
            </a:r>
          </a:p>
          <a:p>
            <a:r>
              <a:rPr lang="ko-KR" altLang="en-US" sz="1200" dirty="0"/>
              <a:t>재화</a:t>
            </a:r>
            <a:r>
              <a:rPr lang="en-US" altLang="ko-KR" sz="1200" dirty="0"/>
              <a:t>,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,</a:t>
            </a:r>
            <a:r>
              <a:rPr lang="ko-KR" altLang="en-US" sz="1200" dirty="0"/>
              <a:t>이동거리 미니맵</a:t>
            </a:r>
            <a:r>
              <a:rPr lang="en-US" altLang="ko-KR" sz="1200" dirty="0"/>
              <a:t>, </a:t>
            </a:r>
            <a:r>
              <a:rPr lang="ko-KR" altLang="en-US" sz="1200" dirty="0"/>
              <a:t>옵션 표시</a:t>
            </a:r>
            <a:endParaRPr lang="en-US" altLang="ko-KR" sz="1200" dirty="0"/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화면 좌측에서부터 달려와서 멈추고 공격을 시작함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몬스터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몬스터는 </a:t>
            </a:r>
            <a:r>
              <a:rPr lang="en-US" altLang="ko-KR" sz="1200" b="1" dirty="0"/>
              <a:t>5M</a:t>
            </a:r>
            <a:r>
              <a:rPr lang="ko-KR" altLang="en-US" sz="1200" dirty="0"/>
              <a:t>마다 화면 우측에서 등장</a:t>
            </a:r>
            <a:endParaRPr lang="en-US" altLang="ko-KR" sz="1200" dirty="0"/>
          </a:p>
          <a:p>
            <a:r>
              <a:rPr lang="ko-KR" altLang="en-US" sz="1200" dirty="0"/>
              <a:t>몬스터를 처치하기 전까지</a:t>
            </a:r>
            <a:endParaRPr lang="en-US" altLang="ko-KR" sz="1200" dirty="0"/>
          </a:p>
          <a:p>
            <a:r>
              <a:rPr lang="ko-KR" altLang="en-US" sz="1200" dirty="0"/>
              <a:t>몬스터를 처치하면 식량과 지식을 획득</a:t>
            </a:r>
            <a:r>
              <a:rPr lang="en-US" altLang="ko-KR" sz="1200" dirty="0"/>
              <a:t>(</a:t>
            </a:r>
            <a:r>
              <a:rPr lang="ko-KR" altLang="en-US" sz="1200" dirty="0"/>
              <a:t>식량</a:t>
            </a:r>
            <a:r>
              <a:rPr lang="en-US" altLang="ko-KR" sz="1200" dirty="0"/>
              <a:t>5:</a:t>
            </a:r>
            <a:r>
              <a:rPr lang="ko-KR" altLang="en-US" sz="1200" dirty="0"/>
              <a:t>지식</a:t>
            </a:r>
            <a:r>
              <a:rPr lang="en-US" altLang="ko-KR" sz="1200" dirty="0"/>
              <a:t>1 </a:t>
            </a:r>
            <a:r>
              <a:rPr lang="ko-KR" altLang="en-US" sz="1200" dirty="0"/>
              <a:t>비율</a:t>
            </a:r>
            <a:r>
              <a:rPr lang="en-US" altLang="ko-KR" sz="1200" dirty="0"/>
              <a:t>, </a:t>
            </a:r>
            <a:r>
              <a:rPr lang="ko-KR" altLang="en-US" sz="1200" dirty="0"/>
              <a:t>거리가 </a:t>
            </a:r>
            <a:r>
              <a:rPr lang="en-US" altLang="ko-KR" sz="1200" b="1" dirty="0"/>
              <a:t>50M</a:t>
            </a:r>
            <a:r>
              <a:rPr lang="ko-KR" altLang="en-US" sz="1200" dirty="0"/>
              <a:t>씩 증가할 때마다 획득 량이 </a:t>
            </a:r>
            <a:r>
              <a:rPr lang="en-US" altLang="ko-KR" sz="1200" dirty="0"/>
              <a:t>5%</a:t>
            </a:r>
            <a:r>
              <a:rPr lang="ko-KR" altLang="en-US" sz="1200" dirty="0"/>
              <a:t>씩 증가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플레이어를 공격하는 모션이 없음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4) </a:t>
            </a:r>
            <a:r>
              <a:rPr lang="ko-KR" altLang="en-US" sz="1400" b="1" dirty="0">
                <a:solidFill>
                  <a:srgbClr val="FF0000"/>
                </a:solidFill>
              </a:rPr>
              <a:t>보스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각 </a:t>
            </a:r>
            <a:r>
              <a:rPr lang="en-US" altLang="ko-KR" sz="1200" b="1" dirty="0"/>
              <a:t>50M</a:t>
            </a:r>
            <a:r>
              <a:rPr lang="en-US" altLang="ko-KR" sz="1200" dirty="0"/>
              <a:t> </a:t>
            </a:r>
            <a:r>
              <a:rPr lang="ko-KR" altLang="en-US" sz="1200" dirty="0"/>
              <a:t>마다 보스 등장</a:t>
            </a:r>
            <a:endParaRPr lang="en-US" altLang="ko-KR" sz="1200" dirty="0"/>
          </a:p>
          <a:p>
            <a:r>
              <a:rPr lang="ko-KR" altLang="en-US" sz="1200" dirty="0"/>
              <a:t>보스 등장 시점부터 </a:t>
            </a:r>
            <a:r>
              <a:rPr lang="en-US" altLang="ko-KR" sz="1200" dirty="0"/>
              <a:t>30</a:t>
            </a:r>
            <a:r>
              <a:rPr lang="ko-KR" altLang="en-US" sz="1200" dirty="0"/>
              <a:t>초의 제한시간 표시</a:t>
            </a:r>
            <a:endParaRPr lang="en-US" altLang="ko-KR" sz="1200" dirty="0"/>
          </a:p>
          <a:p>
            <a:r>
              <a:rPr lang="ko-KR" altLang="en-US" sz="1200" dirty="0"/>
              <a:t>플레이어가 </a:t>
            </a:r>
            <a:r>
              <a:rPr lang="en-US" altLang="ko-KR" sz="1200" dirty="0"/>
              <a:t>30</a:t>
            </a:r>
            <a:r>
              <a:rPr lang="ko-KR" altLang="en-US" sz="1200" dirty="0"/>
              <a:t>초 안에 보스를 죽일 시 대량의 지식 획득 후 다음 스테이지 진입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배경이미지의 </a:t>
            </a:r>
            <a:r>
              <a:rPr lang="en-US" altLang="ko-KR" sz="1200" dirty="0"/>
              <a:t>X</a:t>
            </a:r>
            <a:r>
              <a:rPr lang="ko-KR" altLang="en-US" sz="1200" dirty="0"/>
              <a:t>좌표를 좌측으로 이동</a:t>
            </a:r>
            <a:r>
              <a:rPr lang="en-US" altLang="ko-KR" sz="1200" dirty="0"/>
              <a:t>)</a:t>
            </a:r>
          </a:p>
          <a:p>
            <a:r>
              <a:rPr lang="en-US" altLang="ko-KR" sz="1200" dirty="0"/>
              <a:t>30</a:t>
            </a:r>
            <a:r>
              <a:rPr lang="ko-KR" altLang="en-US" sz="1200" dirty="0"/>
              <a:t>초안에 처치 못할 시 플레이어 캐릭터가 </a:t>
            </a:r>
            <a:r>
              <a:rPr lang="en-US" altLang="ko-KR" sz="1200" dirty="0"/>
              <a:t>15M </a:t>
            </a:r>
            <a:r>
              <a:rPr lang="ko-KR" altLang="en-US" sz="1200" dirty="0"/>
              <a:t>뒤로 밀려남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보스가 플레이어를 공격해서 밀어냅니다</a:t>
            </a:r>
            <a:r>
              <a:rPr lang="en-US" altLang="ko-KR" sz="1200" dirty="0"/>
              <a:t>)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</a:t>
            </a:r>
          </a:p>
          <a:p>
            <a:endParaRPr lang="en-US" altLang="ko-KR" sz="1400" dirty="0"/>
          </a:p>
          <a:p>
            <a:endParaRPr lang="en-US" altLang="ko-KR" sz="1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93472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40" name="그림 139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" name="그림 143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" name="그림 15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3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0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6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71" name="그림 170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201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4" name="그림 20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6" name="그림 20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8" name="그림 20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9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1" name="그림 21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3" name="TextBox 212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6" name="그림 2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80608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2" name="그림 2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715427" y="1062880"/>
            <a:ext cx="3030104" cy="2320958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344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4" name="그림 24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677" y="2397772"/>
            <a:ext cx="928313" cy="63771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563627" y="1736347"/>
            <a:ext cx="1525973" cy="184666"/>
            <a:chOff x="5041064" y="3918547"/>
            <a:chExt cx="1993149" cy="18466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466342-CB9D-4303-A9B7-40096E5C002C}"/>
                </a:ext>
              </a:extLst>
            </p:cNvPr>
            <p:cNvSpPr/>
            <p:nvPr/>
          </p:nvSpPr>
          <p:spPr>
            <a:xfrm>
              <a:off x="5041064" y="3925116"/>
              <a:ext cx="1993149" cy="16111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0820271-247F-4796-9F13-7E292D459D99}"/>
                </a:ext>
              </a:extLst>
            </p:cNvPr>
            <p:cNvSpPr/>
            <p:nvPr/>
          </p:nvSpPr>
          <p:spPr>
            <a:xfrm>
              <a:off x="5070122" y="3960377"/>
              <a:ext cx="1820588" cy="10474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EA308F-7049-4ADC-A5B5-EC03E26D62B7}"/>
                </a:ext>
              </a:extLst>
            </p:cNvPr>
            <p:cNvSpPr txBox="1"/>
            <p:nvPr/>
          </p:nvSpPr>
          <p:spPr>
            <a:xfrm>
              <a:off x="5481108" y="3918547"/>
              <a:ext cx="1139026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/>
                <a:t>28s / 30s</a:t>
              </a:r>
              <a:endParaRPr lang="ko-KR" altLang="en-US" sz="600" b="1" dirty="0"/>
            </a:p>
          </p:txBody>
        </p:sp>
      </p:grpSp>
      <p:sp>
        <p:nvSpPr>
          <p:cNvPr id="247" name="직사각형 246"/>
          <p:cNvSpPr/>
          <p:nvPr/>
        </p:nvSpPr>
        <p:spPr>
          <a:xfrm>
            <a:off x="865999" y="2289697"/>
            <a:ext cx="997105" cy="878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직사각형 249"/>
          <p:cNvSpPr/>
          <p:nvPr/>
        </p:nvSpPr>
        <p:spPr>
          <a:xfrm>
            <a:off x="2104860" y="2274831"/>
            <a:ext cx="997105" cy="8938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직사각형 251"/>
          <p:cNvSpPr/>
          <p:nvPr/>
        </p:nvSpPr>
        <p:spPr>
          <a:xfrm>
            <a:off x="6470550" y="2274830"/>
            <a:ext cx="1083852" cy="10306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stCxn id="126" idx="2"/>
            <a:endCxn id="254" idx="3"/>
          </p:cNvCxnSpPr>
          <p:nvPr/>
        </p:nvCxnSpPr>
        <p:spPr>
          <a:xfrm flipH="1">
            <a:off x="7182768" y="1819063"/>
            <a:ext cx="936710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126" idx="4"/>
            <a:endCxn id="252" idx="3"/>
          </p:cNvCxnSpPr>
          <p:nvPr/>
        </p:nvCxnSpPr>
        <p:spPr>
          <a:xfrm rot="5400000">
            <a:off x="7470317" y="2022067"/>
            <a:ext cx="852166" cy="683996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그림 13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364531" y="1355356"/>
            <a:ext cx="998634" cy="548353"/>
            <a:chOff x="1393168" y="1120587"/>
            <a:chExt cx="998634" cy="548353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0B47E99D-680A-45F4-AFFF-B1E7ECF6A04B}"/>
                </a:ext>
              </a:extLst>
            </p:cNvPr>
            <p:cNvSpPr txBox="1"/>
            <p:nvPr/>
          </p:nvSpPr>
          <p:spPr>
            <a:xfrm>
              <a:off x="1663760" y="1422719"/>
              <a:ext cx="184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0" name="그림 239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15" y="1294048"/>
            <a:ext cx="986272" cy="419938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5993295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5519904" y="1677036"/>
            <a:ext cx="1662864" cy="284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2" name="그룹 171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836804" y="1158939"/>
            <a:ext cx="561776" cy="788344"/>
            <a:chOff x="430398" y="1158939"/>
            <a:chExt cx="561776" cy="788344"/>
          </a:xfrm>
        </p:grpSpPr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255" name="그림 254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257" name="그림 256"/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CB68E26D-4F0A-4CB5-92FD-544A4525D9F6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61" y="1098096"/>
            <a:ext cx="1329246" cy="270929"/>
          </a:xfrm>
          <a:prstGeom prst="rect">
            <a:avLst/>
          </a:prstGeom>
        </p:spPr>
      </p:pic>
      <p:pic>
        <p:nvPicPr>
          <p:cNvPr id="7" name="그림 6" descr="장난감, 방이(가) 표시된 사진&#10;&#10;자동 생성된 설명">
            <a:extLst>
              <a:ext uri="{FF2B5EF4-FFF2-40B4-BE49-F238E27FC236}">
                <a16:creationId xmlns:a16="http://schemas.microsoft.com/office/drawing/2014/main" id="{2A9A77DF-4F1D-4F96-AC73-780EF61F673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B9ECFF6-091F-4662-8BD1-3D0A40AE8F16}"/>
              </a:ext>
            </a:extLst>
          </p:cNvPr>
          <p:cNvSpPr/>
          <p:nvPr/>
        </p:nvSpPr>
        <p:spPr>
          <a:xfrm>
            <a:off x="323972" y="3321211"/>
            <a:ext cx="3027281" cy="309541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66DABC6-6298-46FA-BCC8-F3886F102115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772" y="1098096"/>
            <a:ext cx="1329246" cy="270929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1472207" y="1434878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338717" y="1061195"/>
            <a:ext cx="3012536" cy="896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211415" y="936624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36255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963743" y="2140911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8119478" y="1700143"/>
            <a:ext cx="237839" cy="2378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130" name="직선 연결선 129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46" name="그림 245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0" t="23009" r="34638" b="21959"/>
          <a:stretch/>
        </p:blipFill>
        <p:spPr>
          <a:xfrm>
            <a:off x="5516880" y="2331721"/>
            <a:ext cx="457200" cy="777240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5868516" y="2638294"/>
            <a:ext cx="207698" cy="4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2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43" y="3210851"/>
            <a:ext cx="4604474" cy="4613420"/>
          </a:xfrm>
          <a:prstGeom prst="rect">
            <a:avLst/>
          </a:prstGeom>
        </p:spPr>
      </p:pic>
      <p:sp>
        <p:nvSpPr>
          <p:cNvPr id="100" name="직사각형 99"/>
          <p:cNvSpPr/>
          <p:nvPr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445D33-E34A-4230-B6E1-7E05BFC662A0}"/>
              </a:ext>
            </a:extLst>
          </p:cNvPr>
          <p:cNvCxnSpPr>
            <a:cxnSpLocks/>
          </p:cNvCxnSpPr>
          <p:nvPr/>
        </p:nvCxnSpPr>
        <p:spPr>
          <a:xfrm>
            <a:off x="8643668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A9724-64EF-42A1-9293-E353270C338A}"/>
              </a:ext>
            </a:extLst>
          </p:cNvPr>
          <p:cNvSpPr/>
          <p:nvPr/>
        </p:nvSpPr>
        <p:spPr>
          <a:xfrm>
            <a:off x="8643668" y="0"/>
            <a:ext cx="3548330" cy="7905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Description</a:t>
            </a:r>
            <a:endParaRPr lang="ko-KR" alt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2A800-4004-4BD4-8C91-07B64CA0421C}"/>
              </a:ext>
            </a:extLst>
          </p:cNvPr>
          <p:cNvSpPr txBox="1"/>
          <p:nvPr/>
        </p:nvSpPr>
        <p:spPr>
          <a:xfrm>
            <a:off x="8643668" y="820007"/>
            <a:ext cx="354833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1) </a:t>
            </a:r>
            <a:r>
              <a:rPr lang="ko-KR" altLang="en-US" sz="1400" b="1" dirty="0">
                <a:solidFill>
                  <a:srgbClr val="FF0000"/>
                </a:solidFill>
              </a:rPr>
              <a:t>배경</a:t>
            </a:r>
            <a:endParaRPr lang="en-US" altLang="ko-KR" sz="1200" dirty="0"/>
          </a:p>
          <a:p>
            <a:r>
              <a:rPr lang="ko-KR" altLang="en-US" sz="1200" dirty="0"/>
              <a:t>도적떼 나무숲 </a:t>
            </a:r>
            <a:r>
              <a:rPr lang="en-US" altLang="ko-KR" sz="1200" dirty="0"/>
              <a:t>(Default)</a:t>
            </a:r>
          </a:p>
          <a:p>
            <a:r>
              <a:rPr lang="ko-KR" altLang="en-US" sz="1200" dirty="0"/>
              <a:t>불타는 낙양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도트그래픽</a:t>
            </a:r>
            <a:r>
              <a:rPr lang="en-US" altLang="ko-KR" sz="1200" dirty="0"/>
              <a:t>)</a:t>
            </a:r>
          </a:p>
          <a:p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2) </a:t>
            </a:r>
            <a:r>
              <a:rPr lang="ko-KR" altLang="en-US" sz="1400" b="1" dirty="0">
                <a:solidFill>
                  <a:srgbClr val="FF0000"/>
                </a:solidFill>
              </a:rPr>
              <a:t>플레이어 캐릭터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좌측에서 우측방향으로 달리는 모션 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공격 </a:t>
            </a:r>
            <a:r>
              <a:rPr lang="en-US" altLang="ko-KR" sz="1200" dirty="0"/>
              <a:t>: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검</a:t>
            </a:r>
            <a:r>
              <a:rPr lang="en-US" altLang="ko-KR" sz="1200" dirty="0"/>
              <a:t>,</a:t>
            </a:r>
            <a:r>
              <a:rPr lang="ko-KR" altLang="en-US" sz="1200" dirty="0"/>
              <a:t>창</a:t>
            </a:r>
            <a:r>
              <a:rPr lang="en-US" altLang="ko-KR" sz="1200" dirty="0"/>
              <a:t>)</a:t>
            </a:r>
            <a:r>
              <a:rPr lang="ko-KR" altLang="en-US" sz="1200" dirty="0"/>
              <a:t>를 양손으로 들어 </a:t>
            </a:r>
            <a:r>
              <a:rPr lang="ko-KR" altLang="en-US" sz="1200" b="1" dirty="0"/>
              <a:t>위에서 아래로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 , </a:t>
            </a:r>
            <a:r>
              <a:rPr lang="ko-KR" altLang="en-US" sz="1200" dirty="0"/>
              <a:t>무기</a:t>
            </a:r>
            <a:r>
              <a:rPr lang="en-US" altLang="ko-KR" sz="1200" dirty="0"/>
              <a:t>(</a:t>
            </a:r>
            <a:r>
              <a:rPr lang="ko-KR" altLang="en-US" sz="1200" dirty="0"/>
              <a:t>호미</a:t>
            </a:r>
            <a:r>
              <a:rPr lang="en-US" altLang="ko-KR" sz="1200" dirty="0"/>
              <a:t>,</a:t>
            </a:r>
            <a:r>
              <a:rPr lang="ko-KR" altLang="en-US" sz="1200" dirty="0"/>
              <a:t>단검 등</a:t>
            </a:r>
            <a:r>
              <a:rPr lang="en-US" altLang="ko-KR" sz="1200" dirty="0"/>
              <a:t>)</a:t>
            </a:r>
            <a:r>
              <a:rPr lang="ko-KR" altLang="en-US" sz="1200" dirty="0"/>
              <a:t>를 한 손으로 들어 위에서 아래로 휘두르는 모션을 취함 </a:t>
            </a:r>
            <a:r>
              <a:rPr lang="en-US" altLang="ko-KR" sz="1200" dirty="0"/>
              <a:t>(</a:t>
            </a:r>
            <a:r>
              <a:rPr lang="ko-KR" altLang="en-US" sz="1200" dirty="0"/>
              <a:t>기본 공격속도 </a:t>
            </a:r>
            <a:r>
              <a:rPr lang="en-US" altLang="ko-KR" sz="1200" dirty="0"/>
              <a:t>: 0.5</a:t>
            </a:r>
            <a:r>
              <a:rPr lang="ko-KR" altLang="en-US" sz="1200" dirty="0"/>
              <a:t>초당 </a:t>
            </a:r>
            <a:r>
              <a:rPr lang="en-US" altLang="ko-KR" sz="1200" dirty="0"/>
              <a:t>1</a:t>
            </a:r>
            <a:r>
              <a:rPr lang="ko-KR" altLang="en-US" sz="1200" dirty="0"/>
              <a:t>번 공격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무기를 떨어뜨리고 플레이어 캐릭터의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돌아오면서 화면의 좌측방향으로 날아 감</a:t>
            </a:r>
            <a:r>
              <a:rPr lang="en-US" altLang="ko-KR" sz="1200" dirty="0"/>
              <a:t>, </a:t>
            </a:r>
            <a:r>
              <a:rPr lang="ko-KR" altLang="en-US" sz="1200" dirty="0"/>
              <a:t>지면에 엉덩방아를 찧고 다시 일어남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400" b="1" dirty="0">
                <a:solidFill>
                  <a:srgbClr val="FF0000"/>
                </a:solidFill>
              </a:rPr>
              <a:t>3) </a:t>
            </a:r>
            <a:r>
              <a:rPr lang="ko-KR" altLang="en-US" sz="1400" b="1" dirty="0">
                <a:solidFill>
                  <a:srgbClr val="FF0000"/>
                </a:solidFill>
              </a:rPr>
              <a:t>적 애니메이션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화면 우측에서 좌측방향으로 달리는 모션</a:t>
            </a:r>
            <a:r>
              <a:rPr lang="en-US" altLang="ko-KR" sz="1200" dirty="0"/>
              <a:t>, </a:t>
            </a:r>
            <a:r>
              <a:rPr lang="ko-KR" altLang="en-US" sz="1200" dirty="0"/>
              <a:t>이동 후 멈춰서 </a:t>
            </a:r>
            <a:r>
              <a:rPr lang="en-US" altLang="ko-KR" sz="1200" dirty="0"/>
              <a:t>Idle </a:t>
            </a:r>
            <a:r>
              <a:rPr lang="ko-KR" altLang="en-US" sz="1200" dirty="0"/>
              <a:t>자세 취함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피격 </a:t>
            </a:r>
            <a:r>
              <a:rPr lang="en-US" altLang="ko-KR" sz="1200" dirty="0"/>
              <a:t>: </a:t>
            </a:r>
            <a:r>
              <a:rPr lang="ko-KR" altLang="en-US" sz="1200" dirty="0"/>
              <a:t>피격 당하는 순간 캐릭터의 몸 색이 </a:t>
            </a:r>
            <a:r>
              <a:rPr lang="en-US" altLang="ko-KR" sz="1200" dirty="0"/>
              <a:t>1</a:t>
            </a:r>
            <a:r>
              <a:rPr lang="ko-KR" altLang="en-US" sz="1200" dirty="0"/>
              <a:t>초간 </a:t>
            </a:r>
            <a:r>
              <a:rPr lang="ko-KR" altLang="en-US" sz="1200" dirty="0">
                <a:solidFill>
                  <a:srgbClr val="FF0000"/>
                </a:solidFill>
              </a:rPr>
              <a:t>빨간색</a:t>
            </a:r>
            <a:r>
              <a:rPr lang="ko-KR" altLang="en-US" sz="1200" dirty="0"/>
              <a:t>이 되었다가 다시 원래색으로 돌아옴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처치 </a:t>
            </a:r>
            <a:r>
              <a:rPr lang="en-US" altLang="ko-KR" sz="1200" dirty="0"/>
              <a:t>: </a:t>
            </a:r>
            <a:r>
              <a:rPr lang="en-US" altLang="ko-KR" sz="1200" b="1" dirty="0"/>
              <a:t>HP</a:t>
            </a:r>
            <a:r>
              <a:rPr lang="ko-KR" altLang="en-US" sz="1200" b="1" dirty="0"/>
              <a:t>가 </a:t>
            </a:r>
            <a:r>
              <a:rPr lang="en-US" altLang="ko-KR" sz="1200" b="1" dirty="0"/>
              <a:t>0</a:t>
            </a:r>
            <a:r>
              <a:rPr lang="ko-KR" altLang="en-US" sz="1200" b="1" dirty="0"/>
              <a:t>이 된 순간 </a:t>
            </a:r>
            <a:r>
              <a:rPr lang="ko-KR" altLang="en-US" sz="1200" dirty="0"/>
              <a:t>캐릭터가 우는 얼굴로 표정이 변하며 무기를 떨어뜨리고 우측방향으로 날아가서 엉덩방아를 찧음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보스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</a:rPr>
              <a:t>공격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무기를 양손으로 들어 </a:t>
            </a:r>
            <a:r>
              <a:rPr lang="ko-KR" altLang="en-US" sz="1200" b="1" dirty="0"/>
              <a:t>위에서 아래로 크게 휘두르는 모션</a:t>
            </a:r>
            <a:r>
              <a:rPr lang="ko-KR" altLang="en-US" sz="1200" dirty="0"/>
              <a:t>을 취함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10804D-C7A0-4B50-A447-F7B286B8090E}"/>
              </a:ext>
            </a:extLst>
          </p:cNvPr>
          <p:cNvCxnSpPr>
            <a:cxnSpLocks/>
          </p:cNvCxnSpPr>
          <p:nvPr/>
        </p:nvCxnSpPr>
        <p:spPr>
          <a:xfrm>
            <a:off x="3859639" y="2444621"/>
            <a:ext cx="436311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489154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DCEE482-01B5-40BD-A260-94499A147697}"/>
              </a:ext>
            </a:extLst>
          </p:cNvPr>
          <p:cNvSpPr/>
          <p:nvPr/>
        </p:nvSpPr>
        <p:spPr>
          <a:xfrm>
            <a:off x="326795" y="1067927"/>
            <a:ext cx="3027281" cy="53471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323973" y="1062880"/>
            <a:ext cx="3030104" cy="2320958"/>
          </a:xfrm>
          <a:prstGeom prst="rect">
            <a:avLst/>
          </a:prstGeom>
        </p:spPr>
      </p:pic>
      <p:pic>
        <p:nvPicPr>
          <p:cNvPr id="137" name="그림 136" descr="그리기이(가) 표시된 사진&#10;&#10;자동 생성된 설명">
            <a:extLst>
              <a:ext uri="{FF2B5EF4-FFF2-40B4-BE49-F238E27FC236}">
                <a16:creationId xmlns:a16="http://schemas.microsoft.com/office/drawing/2014/main" id="{A47E18CF-8649-403D-BF3B-10C7C6FAF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" y="3497768"/>
            <a:ext cx="2744240" cy="2307919"/>
          </a:xfrm>
          <a:prstGeom prst="rect">
            <a:avLst/>
          </a:prstGeom>
        </p:spPr>
      </p:pic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E06DDAB-15C3-4681-8FFE-7B3B95517B55}"/>
              </a:ext>
            </a:extLst>
          </p:cNvPr>
          <p:cNvSpPr/>
          <p:nvPr/>
        </p:nvSpPr>
        <p:spPr>
          <a:xfrm>
            <a:off x="616845" y="3671787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52483FE-002C-44C0-AB86-EAA4D0ABDA45}"/>
              </a:ext>
            </a:extLst>
          </p:cNvPr>
          <p:cNvSpPr/>
          <p:nvPr/>
        </p:nvSpPr>
        <p:spPr>
          <a:xfrm>
            <a:off x="616844" y="4178804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7E804CA-CECB-42B7-9D1B-ED2A0730E848}"/>
              </a:ext>
            </a:extLst>
          </p:cNvPr>
          <p:cNvSpPr/>
          <p:nvPr/>
        </p:nvSpPr>
        <p:spPr>
          <a:xfrm>
            <a:off x="616844" y="4709769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1" name="그림 140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7D634FD3-2A7B-47C7-B6B4-320327CC7C2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3668102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B142BF54-9EF0-4623-A045-339FE05732BF}"/>
              </a:ext>
            </a:extLst>
          </p:cNvPr>
          <p:cNvSpPr txBox="1"/>
          <p:nvPr/>
        </p:nvSpPr>
        <p:spPr>
          <a:xfrm>
            <a:off x="1049869" y="3663947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마당 쓸기</a:t>
            </a:r>
            <a:endParaRPr lang="en-US" altLang="ko-KR" sz="800" b="1" dirty="0"/>
          </a:p>
          <a:p>
            <a:r>
              <a:rPr lang="en-US" altLang="ko-KR" sz="800" b="1" dirty="0"/>
              <a:t>Lv. 3</a:t>
            </a:r>
            <a:endParaRPr lang="ko-KR" altLang="en-US" sz="800" b="1" dirty="0"/>
          </a:p>
        </p:txBody>
      </p:sp>
      <p:sp>
        <p:nvSpPr>
          <p:cNvPr id="143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45161" y="3958270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5281530F-09AD-4F53-B96F-5FF51A83D0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3713001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B05D8-8AF0-402D-ABED-550B9BAE476D}"/>
              </a:ext>
            </a:extLst>
          </p:cNvPr>
          <p:cNvSpPr/>
          <p:nvPr/>
        </p:nvSpPr>
        <p:spPr>
          <a:xfrm>
            <a:off x="2109700" y="3739087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45</a:t>
            </a:r>
            <a:endParaRPr lang="ko-KR" altLang="en-US" sz="1000" b="1" dirty="0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007CE7D-F3BC-4338-AB78-0BA7387B7C14}"/>
              </a:ext>
            </a:extLst>
          </p:cNvPr>
          <p:cNvSpPr/>
          <p:nvPr/>
        </p:nvSpPr>
        <p:spPr>
          <a:xfrm>
            <a:off x="616845" y="4187325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8" name="그림 147" descr="앉아있는, 어두운, 테이블, 노트북이(가) 표시된 사진&#10;&#10;자동 생성된 설명">
            <a:extLst>
              <a:ext uri="{FF2B5EF4-FFF2-40B4-BE49-F238E27FC236}">
                <a16:creationId xmlns:a16="http://schemas.microsoft.com/office/drawing/2014/main" id="{FCD1A59B-4573-4F84-BEC6-178C77F664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4" y="4183640"/>
            <a:ext cx="434635" cy="38878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C68F4171-D73F-41A2-85AA-B0929258A0A5}"/>
              </a:ext>
            </a:extLst>
          </p:cNvPr>
          <p:cNvSpPr txBox="1"/>
          <p:nvPr/>
        </p:nvSpPr>
        <p:spPr>
          <a:xfrm>
            <a:off x="1049869" y="4179485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무기고 정리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0" name="사각형: 둥근 모서리 177">
            <a:extLst>
              <a:ext uri="{FF2B5EF4-FFF2-40B4-BE49-F238E27FC236}">
                <a16:creationId xmlns:a16="http://schemas.microsoft.com/office/drawing/2014/main" id="{2B36B45A-81CC-441D-BA4C-A86F3FFA62D1}"/>
              </a:ext>
            </a:extLst>
          </p:cNvPr>
          <p:cNvSpPr/>
          <p:nvPr/>
        </p:nvSpPr>
        <p:spPr>
          <a:xfrm>
            <a:off x="1145161" y="4473808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78BBCCA3-5AE2-423A-8346-4EC34C7432F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228539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D313A41-9C94-4F84-AA57-114EA0E8F24E}"/>
              </a:ext>
            </a:extLst>
          </p:cNvPr>
          <p:cNvSpPr/>
          <p:nvPr/>
        </p:nvSpPr>
        <p:spPr>
          <a:xfrm>
            <a:off x="2109700" y="4254625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60</a:t>
            </a:r>
            <a:endParaRPr lang="ko-KR" altLang="en-US" sz="1000" b="1" dirty="0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1C2640AD-8F4F-4946-8DFE-7804FE3D0B8B}"/>
              </a:ext>
            </a:extLst>
          </p:cNvPr>
          <p:cNvSpPr/>
          <p:nvPr/>
        </p:nvSpPr>
        <p:spPr>
          <a:xfrm>
            <a:off x="616844" y="4710560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AD98AA8-71BC-4DEE-9229-4918FDB792F3}"/>
              </a:ext>
            </a:extLst>
          </p:cNvPr>
          <p:cNvSpPr/>
          <p:nvPr/>
        </p:nvSpPr>
        <p:spPr>
          <a:xfrm>
            <a:off x="616845" y="4719081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8397FFC-011A-4693-B2E0-B76AA6BDBF92}"/>
              </a:ext>
            </a:extLst>
          </p:cNvPr>
          <p:cNvSpPr txBox="1"/>
          <p:nvPr/>
        </p:nvSpPr>
        <p:spPr>
          <a:xfrm>
            <a:off x="1049869" y="4711241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토끼 사냥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57" name="사각형: 둥근 모서리 185">
            <a:extLst>
              <a:ext uri="{FF2B5EF4-FFF2-40B4-BE49-F238E27FC236}">
                <a16:creationId xmlns:a16="http://schemas.microsoft.com/office/drawing/2014/main" id="{C9EEB49A-62AE-4701-A890-D646D75F6EEF}"/>
              </a:ext>
            </a:extLst>
          </p:cNvPr>
          <p:cNvSpPr/>
          <p:nvPr/>
        </p:nvSpPr>
        <p:spPr>
          <a:xfrm>
            <a:off x="1145161" y="5005564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A13EE28F-0CA2-4993-A5E9-83DB188E3F4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4760295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103FF77-ABFE-482A-B408-DD495CA26F68}"/>
              </a:ext>
            </a:extLst>
          </p:cNvPr>
          <p:cNvSpPr/>
          <p:nvPr/>
        </p:nvSpPr>
        <p:spPr>
          <a:xfrm>
            <a:off x="2109700" y="4786381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90</a:t>
            </a:r>
            <a:endParaRPr lang="ko-KR" altLang="en-US" sz="1000" b="1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96C0C6BB-58E9-4E8A-A478-15C3DF1DA7A6}"/>
              </a:ext>
            </a:extLst>
          </p:cNvPr>
          <p:cNvSpPr/>
          <p:nvPr/>
        </p:nvSpPr>
        <p:spPr>
          <a:xfrm>
            <a:off x="616844" y="5223452"/>
            <a:ext cx="2526881" cy="3899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8813103-E8A1-473A-9B25-59A3109EC9C2}"/>
              </a:ext>
            </a:extLst>
          </p:cNvPr>
          <p:cNvSpPr txBox="1"/>
          <p:nvPr/>
        </p:nvSpPr>
        <p:spPr>
          <a:xfrm>
            <a:off x="1049869" y="5224133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전투 훈련</a:t>
            </a:r>
            <a:endParaRPr lang="en-US" altLang="ko-KR" sz="800" b="1" dirty="0"/>
          </a:p>
          <a:p>
            <a:r>
              <a:rPr lang="en-US" altLang="ko-KR" sz="800" b="1" dirty="0"/>
              <a:t>Lv. 1</a:t>
            </a:r>
            <a:endParaRPr lang="ko-KR" altLang="en-US" sz="800" b="1" dirty="0"/>
          </a:p>
        </p:txBody>
      </p:sp>
      <p:sp>
        <p:nvSpPr>
          <p:cNvPr id="163" name="사각형: 둥근 모서리 192">
            <a:extLst>
              <a:ext uri="{FF2B5EF4-FFF2-40B4-BE49-F238E27FC236}">
                <a16:creationId xmlns:a16="http://schemas.microsoft.com/office/drawing/2014/main" id="{6ABECD67-4FBE-405A-B984-22CA1A2E7B96}"/>
              </a:ext>
            </a:extLst>
          </p:cNvPr>
          <p:cNvSpPr/>
          <p:nvPr/>
        </p:nvSpPr>
        <p:spPr>
          <a:xfrm>
            <a:off x="1145161" y="5518456"/>
            <a:ext cx="1445412" cy="7500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640481D3-DC32-470E-81A7-39726D39A76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9946" y="5273187"/>
            <a:ext cx="202911" cy="1890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04AACBE-D5CC-4FB6-A5AE-C435F214A7E1}"/>
              </a:ext>
            </a:extLst>
          </p:cNvPr>
          <p:cNvSpPr/>
          <p:nvPr/>
        </p:nvSpPr>
        <p:spPr>
          <a:xfrm>
            <a:off x="2109700" y="5299273"/>
            <a:ext cx="480873" cy="144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150</a:t>
            </a:r>
            <a:endParaRPr lang="ko-KR" altLang="en-US" sz="1000" b="1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D8934975-2A23-4B82-A23F-1F440F369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" y="4714605"/>
            <a:ext cx="427120" cy="37807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68" name="그림 167" descr="별, 하늘이(가) 표시된 사진&#10;&#10;자동 생성된 설명">
            <a:extLst>
              <a:ext uri="{FF2B5EF4-FFF2-40B4-BE49-F238E27FC236}">
                <a16:creationId xmlns:a16="http://schemas.microsoft.com/office/drawing/2014/main" id="{A1F54151-59C3-41D1-B557-21A42C36C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55" y="5230490"/>
            <a:ext cx="431413" cy="39289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88" name="그림 187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90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9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3721438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3774662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</a:p>
        </p:txBody>
      </p:sp>
      <p:sp>
        <p:nvSpPr>
          <p:cNvPr id="192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231299"/>
            <a:ext cx="461380" cy="294192"/>
          </a:xfrm>
          <a:prstGeom prst="roundRect">
            <a:avLst/>
          </a:prstGeom>
          <a:solidFill>
            <a:srgbClr val="C00000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28452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125</a:t>
            </a:r>
          </a:p>
        </p:txBody>
      </p:sp>
      <p:sp>
        <p:nvSpPr>
          <p:cNvPr id="195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4756770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4809994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D80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</a:t>
            </a:r>
          </a:p>
        </p:txBody>
      </p:sp>
      <p:sp>
        <p:nvSpPr>
          <p:cNvPr id="198" name="사각형: 둥근 모서리 142">
            <a:extLst>
              <a:ext uri="{FF2B5EF4-FFF2-40B4-BE49-F238E27FC236}">
                <a16:creationId xmlns:a16="http://schemas.microsoft.com/office/drawing/2014/main" id="{313B3476-BF18-45F6-80C9-B4AECA8AB8A5}"/>
              </a:ext>
            </a:extLst>
          </p:cNvPr>
          <p:cNvSpPr/>
          <p:nvPr/>
        </p:nvSpPr>
        <p:spPr>
          <a:xfrm>
            <a:off x="2658599" y="5268249"/>
            <a:ext cx="461380" cy="294192"/>
          </a:xfrm>
          <a:prstGeom prst="roundRect">
            <a:avLst/>
          </a:prstGeom>
          <a:solidFill>
            <a:srgbClr val="413F3F"/>
          </a:solidFill>
          <a:ln w="25400">
            <a:noFill/>
          </a:ln>
          <a:effectLst>
            <a:innerShdw blurRad="63500" dist="50800" dir="16200000">
              <a:schemeClr val="accent2">
                <a:lumMod val="20000"/>
                <a:lumOff val="80000"/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033A6061-19D6-485C-B74F-34CEF19C3273}"/>
              </a:ext>
            </a:extLst>
          </p:cNvPr>
          <p:cNvSpPr txBox="1"/>
          <p:nvPr/>
        </p:nvSpPr>
        <p:spPr>
          <a:xfrm>
            <a:off x="2780451" y="5321473"/>
            <a:ext cx="3836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</a:t>
            </a:r>
          </a:p>
        </p:txBody>
      </p:sp>
      <p:pic>
        <p:nvPicPr>
          <p:cNvPr id="201" name="그림 20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0" y="5788267"/>
            <a:ext cx="570365" cy="611445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42" y="5788267"/>
            <a:ext cx="597988" cy="611445"/>
          </a:xfrm>
          <a:prstGeom prst="rect">
            <a:avLst/>
          </a:prstGeom>
          <a:noFill/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86" y="5788267"/>
            <a:ext cx="545050" cy="611445"/>
          </a:xfrm>
          <a:prstGeom prst="rect">
            <a:avLst/>
          </a:prstGeom>
          <a:noFill/>
        </p:spPr>
      </p:pic>
      <p:pic>
        <p:nvPicPr>
          <p:cNvPr id="205" name="그림 20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" y="5788267"/>
            <a:ext cx="640535" cy="611445"/>
          </a:xfrm>
          <a:prstGeom prst="rect">
            <a:avLst/>
          </a:prstGeom>
          <a:noFill/>
        </p:spPr>
      </p:pic>
      <p:sp>
        <p:nvSpPr>
          <p:cNvPr id="206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3972914"/>
            <a:ext cx="1086374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사각형: 둥근 모서리 168">
            <a:extLst>
              <a:ext uri="{FF2B5EF4-FFF2-40B4-BE49-F238E27FC236}">
                <a16:creationId xmlns:a16="http://schemas.microsoft.com/office/drawing/2014/main" id="{557AA956-C15D-479C-9A9F-7363E259CADE}"/>
              </a:ext>
            </a:extLst>
          </p:cNvPr>
          <p:cNvSpPr/>
          <p:nvPr/>
        </p:nvSpPr>
        <p:spPr>
          <a:xfrm>
            <a:off x="1161141" y="4487474"/>
            <a:ext cx="664462" cy="45719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8" name="그림 207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89" y="2006750"/>
            <a:ext cx="1412349" cy="141234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080581" y="3909420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00:00:14</a:t>
            </a:r>
            <a:endParaRPr lang="ko-KR" altLang="en-US" sz="500" b="1" dirty="0"/>
          </a:p>
        </p:txBody>
      </p:sp>
      <p:sp>
        <p:nvSpPr>
          <p:cNvPr id="210" name="TextBox 209"/>
          <p:cNvSpPr txBox="1"/>
          <p:nvPr/>
        </p:nvSpPr>
        <p:spPr>
          <a:xfrm>
            <a:off x="1080581" y="4425983"/>
            <a:ext cx="57658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/>
              <a:t>00:00:39</a:t>
            </a:r>
            <a:endParaRPr lang="ko-KR" altLang="en-US" sz="500" b="1" dirty="0"/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23" y="2382100"/>
            <a:ext cx="928313" cy="669054"/>
          </a:xfrm>
          <a:prstGeom prst="rect">
            <a:avLst/>
          </a:prstGeom>
        </p:spPr>
      </p:pic>
      <p:sp>
        <p:nvSpPr>
          <p:cNvPr id="215" name="직사각형 214"/>
          <p:cNvSpPr/>
          <p:nvPr/>
        </p:nvSpPr>
        <p:spPr>
          <a:xfrm>
            <a:off x="331579" y="1067222"/>
            <a:ext cx="3015940" cy="21866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164736" y="959806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85650715-60A7-4421-B88D-9BAB0D2906BC}"/>
              </a:ext>
            </a:extLst>
          </p:cNvPr>
          <p:cNvSpPr/>
          <p:nvPr/>
        </p:nvSpPr>
        <p:spPr>
          <a:xfrm>
            <a:off x="5142151" y="1747419"/>
            <a:ext cx="2747907" cy="1628428"/>
          </a:xfrm>
          <a:prstGeom prst="rect">
            <a:avLst/>
          </a:prstGeom>
          <a:solidFill>
            <a:srgbClr val="F19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0" name="그림 2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46"/>
          <a:stretch/>
        </p:blipFill>
        <p:spPr>
          <a:xfrm>
            <a:off x="4976970" y="1062880"/>
            <a:ext cx="3030104" cy="2320958"/>
          </a:xfrm>
          <a:prstGeom prst="rect">
            <a:avLst/>
          </a:prstGeom>
        </p:spPr>
      </p:pic>
      <p:sp>
        <p:nvSpPr>
          <p:cNvPr id="224" name="사각형: 둥근 모서리 161">
            <a:extLst>
              <a:ext uri="{FF2B5EF4-FFF2-40B4-BE49-F238E27FC236}">
                <a16:creationId xmlns:a16="http://schemas.microsoft.com/office/drawing/2014/main" id="{CE4825F6-BEAF-4A02-81C9-AF0A518D66E8}"/>
              </a:ext>
            </a:extLst>
          </p:cNvPr>
          <p:cNvSpPr/>
          <p:nvPr/>
        </p:nvSpPr>
        <p:spPr>
          <a:xfrm>
            <a:off x="5639793" y="3081510"/>
            <a:ext cx="757737" cy="1676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주인공</a:t>
            </a:r>
          </a:p>
        </p:txBody>
      </p:sp>
      <p:pic>
        <p:nvPicPr>
          <p:cNvPr id="240" name="그림 239">
            <a:extLst>
              <a:ext uri="{FF2B5EF4-FFF2-40B4-BE49-F238E27FC236}">
                <a16:creationId xmlns:a16="http://schemas.microsoft.com/office/drawing/2014/main" id="{0C00207E-1E1F-4EEC-A7AA-7F80D6B00D5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887" y="1121666"/>
            <a:ext cx="208888" cy="208888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5E5E1CE-E57E-4A58-9151-D0212DA06E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86" y="2006750"/>
            <a:ext cx="1412349" cy="1412349"/>
          </a:xfrm>
          <a:prstGeom prst="rect">
            <a:avLst/>
          </a:prstGeom>
        </p:spPr>
      </p:pic>
      <p:pic>
        <p:nvPicPr>
          <p:cNvPr id="243" name="그림 24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0" y="2397772"/>
            <a:ext cx="928313" cy="637710"/>
          </a:xfrm>
          <a:prstGeom prst="rect">
            <a:avLst/>
          </a:prstGeom>
        </p:spPr>
      </p:pic>
      <p:sp>
        <p:nvSpPr>
          <p:cNvPr id="246" name="직사각형 245"/>
          <p:cNvSpPr/>
          <p:nvPr/>
        </p:nvSpPr>
        <p:spPr>
          <a:xfrm>
            <a:off x="5597144" y="2282538"/>
            <a:ext cx="871376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588318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7" name="직사각형 246"/>
          <p:cNvSpPr/>
          <p:nvPr/>
        </p:nvSpPr>
        <p:spPr>
          <a:xfrm>
            <a:off x="6742203" y="2282538"/>
            <a:ext cx="995330" cy="790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679ED01E-FECF-4745-B18A-14986F4ECD48}"/>
              </a:ext>
            </a:extLst>
          </p:cNvPr>
          <p:cNvSpPr/>
          <p:nvPr/>
        </p:nvSpPr>
        <p:spPr>
          <a:xfrm>
            <a:off x="7129671" y="1944264"/>
            <a:ext cx="299301" cy="29930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17" name="그림 21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3805879"/>
            <a:ext cx="137295" cy="127934"/>
          </a:xfrm>
          <a:prstGeom prst="rect">
            <a:avLst/>
          </a:prstGeom>
        </p:spPr>
      </p:pic>
      <p:pic>
        <p:nvPicPr>
          <p:cNvPr id="245" name="그림 24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313235"/>
            <a:ext cx="137295" cy="127934"/>
          </a:xfrm>
          <a:prstGeom prst="rect">
            <a:avLst/>
          </a:prstGeom>
        </p:spPr>
      </p:pic>
      <p:pic>
        <p:nvPicPr>
          <p:cNvPr id="249" name="그림 24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4842334"/>
            <a:ext cx="137295" cy="127934"/>
          </a:xfrm>
          <a:prstGeom prst="rect">
            <a:avLst/>
          </a:prstGeom>
        </p:spPr>
      </p:pic>
      <p:pic>
        <p:nvPicPr>
          <p:cNvPr id="250" name="그림 2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44" y="5349690"/>
            <a:ext cx="137295" cy="127934"/>
          </a:xfrm>
          <a:prstGeom prst="rect">
            <a:avLst/>
          </a:prstGeom>
        </p:spPr>
      </p:pic>
      <p:grpSp>
        <p:nvGrpSpPr>
          <p:cNvPr id="127" name="그룹 126"/>
          <p:cNvGrpSpPr/>
          <p:nvPr/>
        </p:nvGrpSpPr>
        <p:grpSpPr>
          <a:xfrm>
            <a:off x="430398" y="1158939"/>
            <a:ext cx="561776" cy="788344"/>
            <a:chOff x="430398" y="1158939"/>
            <a:chExt cx="561776" cy="788344"/>
          </a:xfrm>
        </p:grpSpPr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7" name="그룹 186"/>
          <p:cNvGrpSpPr/>
          <p:nvPr/>
        </p:nvGrpSpPr>
        <p:grpSpPr>
          <a:xfrm>
            <a:off x="5138237" y="1158939"/>
            <a:ext cx="561776" cy="788344"/>
            <a:chOff x="430398" y="1158939"/>
            <a:chExt cx="561776" cy="788344"/>
          </a:xfrm>
        </p:grpSpPr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164055"/>
              <a:ext cx="561776" cy="236827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98" y="1722297"/>
              <a:ext cx="561776" cy="222485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158939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52" y="1430872"/>
              <a:ext cx="556268" cy="236827"/>
            </a:xfrm>
            <a:prstGeom prst="rect">
              <a:avLst/>
            </a:prstGeom>
          </p:spPr>
        </p:pic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438533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B632252C-305F-46EE-AE20-C9644A515679}"/>
                </a:ext>
              </a:extLst>
            </p:cNvPr>
            <p:cNvSpPr txBox="1"/>
            <p:nvPr/>
          </p:nvSpPr>
          <p:spPr>
            <a:xfrm>
              <a:off x="597956" y="1716451"/>
              <a:ext cx="37702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/>
                  </a:solidFill>
                </a:rPr>
                <a:t>150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1F3C65EB-24C0-45E4-8607-3C6ED8722C88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4" y="5788267"/>
            <a:ext cx="558343" cy="611445"/>
          </a:xfrm>
          <a:prstGeom prst="rect">
            <a:avLst/>
          </a:prstGeom>
          <a:noFill/>
        </p:spPr>
      </p:pic>
      <p:pic>
        <p:nvPicPr>
          <p:cNvPr id="109" name="그림 108" descr="장난감, 방이(가) 표시된 사진&#10;&#10;자동 생성된 설명">
            <a:extLst>
              <a:ext uri="{FF2B5EF4-FFF2-40B4-BE49-F238E27FC236}">
                <a16:creationId xmlns:a16="http://schemas.microsoft.com/office/drawing/2014/main" id="{A0571222-912C-423B-93D5-04E80E1C84C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0" y="3210851"/>
            <a:ext cx="3040502" cy="413394"/>
          </a:xfrm>
          <a:prstGeom prst="rect">
            <a:avLst/>
          </a:prstGeom>
        </p:spPr>
      </p:pic>
      <p:cxnSp>
        <p:nvCxnSpPr>
          <p:cNvPr id="101" name="직선 연결선 100"/>
          <p:cNvCxnSpPr/>
          <p:nvPr/>
        </p:nvCxnSpPr>
        <p:spPr>
          <a:xfrm>
            <a:off x="0" y="790575"/>
            <a:ext cx="1219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0" y="123955"/>
            <a:ext cx="4994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화면 기획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전투 </a:t>
            </a:r>
            <a:r>
              <a:rPr lang="en-US" altLang="ko-KR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3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20426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이동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30" y="3374017"/>
            <a:ext cx="1406288" cy="1144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37" y="3752787"/>
            <a:ext cx="699053" cy="6518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19" y="3790655"/>
            <a:ext cx="690563" cy="609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7" y="5189099"/>
            <a:ext cx="1081517" cy="8087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465" y="4842334"/>
            <a:ext cx="2857748" cy="127479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352242" y="4473808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[Idle]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301262" y="4473808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3920426" y="6030380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피격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5352242" y="6045727"/>
            <a:ext cx="75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처치</a:t>
            </a:r>
            <a:r>
              <a:rPr lang="en-US" altLang="ko-KR" dirty="0"/>
              <a:t>] </a:t>
            </a:r>
            <a:endParaRPr lang="ko-KR" altLang="en-US" dirty="0"/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1474190" y="2627682"/>
            <a:ext cx="207698" cy="424923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5" t="67877" r="10958" b="4245"/>
          <a:stretch/>
        </p:blipFill>
        <p:spPr>
          <a:xfrm rot="2576546" flipH="1">
            <a:off x="6127567" y="2627683"/>
            <a:ext cx="207698" cy="424923"/>
          </a:xfrm>
          <a:prstGeom prst="rect">
            <a:avLst/>
          </a:prstGeom>
        </p:spPr>
      </p:pic>
      <p:grpSp>
        <p:nvGrpSpPr>
          <p:cNvPr id="118" name="그룹 117"/>
          <p:cNvGrpSpPr/>
          <p:nvPr/>
        </p:nvGrpSpPr>
        <p:grpSpPr>
          <a:xfrm>
            <a:off x="1358601" y="1310133"/>
            <a:ext cx="1002109" cy="384859"/>
            <a:chOff x="1393168" y="1120587"/>
            <a:chExt cx="1002109" cy="384859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781AB8FF-82D3-4A38-96EC-74507674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168" y="1120587"/>
              <a:ext cx="998634" cy="384859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DB0921-2541-43C2-8DE9-D3ADA8725C98}"/>
                </a:ext>
              </a:extLst>
            </p:cNvPr>
            <p:cNvSpPr txBox="1"/>
            <p:nvPr/>
          </p:nvSpPr>
          <p:spPr>
            <a:xfrm>
              <a:off x="1455596" y="1188381"/>
              <a:ext cx="9396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b="1" dirty="0"/>
                <a:t>황건적의 난</a:t>
              </a: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41" y="1123719"/>
            <a:ext cx="1329246" cy="27092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C78C2B69-6A10-40CE-AF82-227910344050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71" y="1123719"/>
            <a:ext cx="1329246" cy="270929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781AB8FF-82D3-4A38-96EC-74507674487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549" y="1313160"/>
            <a:ext cx="986272" cy="419938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94DB0921-2541-43C2-8DE9-D3ADA8725C98}"/>
              </a:ext>
            </a:extLst>
          </p:cNvPr>
          <p:cNvSpPr txBox="1"/>
          <p:nvPr/>
        </p:nvSpPr>
        <p:spPr>
          <a:xfrm>
            <a:off x="6132929" y="1453990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황건적의 난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301262" y="6045727"/>
            <a:ext cx="7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공격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91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6558</TotalTime>
  <Words>3128</Words>
  <Application>Microsoft Office PowerPoint</Application>
  <PresentationFormat>와이드스크린</PresentationFormat>
  <Paragraphs>953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Cambria Math</vt:lpstr>
      <vt:lpstr>Wingdings</vt:lpstr>
      <vt:lpstr>Office 테마</vt:lpstr>
      <vt:lpstr>만약 내가 삼국지 장수라면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기획</dc:title>
  <dc:creator>고지완</dc:creator>
  <cp:lastModifiedBy>고지완</cp:lastModifiedBy>
  <cp:revision>421</cp:revision>
  <dcterms:created xsi:type="dcterms:W3CDTF">2020-08-13T13:01:44Z</dcterms:created>
  <dcterms:modified xsi:type="dcterms:W3CDTF">2020-09-01T07:26:15Z</dcterms:modified>
</cp:coreProperties>
</file>